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60"/>
  </p:notesMasterIdLst>
  <p:sldIdLst>
    <p:sldId id="257" r:id="rId2"/>
    <p:sldId id="325" r:id="rId3"/>
    <p:sldId id="290" r:id="rId4"/>
    <p:sldId id="287" r:id="rId5"/>
    <p:sldId id="314" r:id="rId6"/>
    <p:sldId id="362" r:id="rId7"/>
    <p:sldId id="390" r:id="rId8"/>
    <p:sldId id="388" r:id="rId9"/>
    <p:sldId id="373" r:id="rId10"/>
    <p:sldId id="391" r:id="rId11"/>
    <p:sldId id="392" r:id="rId12"/>
    <p:sldId id="393" r:id="rId13"/>
    <p:sldId id="394" r:id="rId14"/>
    <p:sldId id="395" r:id="rId15"/>
    <p:sldId id="396" r:id="rId16"/>
    <p:sldId id="397" r:id="rId17"/>
    <p:sldId id="398" r:id="rId18"/>
    <p:sldId id="399" r:id="rId19"/>
    <p:sldId id="440" r:id="rId20"/>
    <p:sldId id="400" r:id="rId21"/>
    <p:sldId id="401" r:id="rId22"/>
    <p:sldId id="402" r:id="rId23"/>
    <p:sldId id="403" r:id="rId24"/>
    <p:sldId id="407" r:id="rId25"/>
    <p:sldId id="408" r:id="rId26"/>
    <p:sldId id="409" r:id="rId27"/>
    <p:sldId id="410" r:id="rId28"/>
    <p:sldId id="411" r:id="rId29"/>
    <p:sldId id="412" r:id="rId30"/>
    <p:sldId id="413" r:id="rId31"/>
    <p:sldId id="414" r:id="rId32"/>
    <p:sldId id="415" r:id="rId33"/>
    <p:sldId id="416" r:id="rId34"/>
    <p:sldId id="417" r:id="rId35"/>
    <p:sldId id="418" r:id="rId36"/>
    <p:sldId id="419" r:id="rId37"/>
    <p:sldId id="441" r:id="rId38"/>
    <p:sldId id="442" r:id="rId39"/>
    <p:sldId id="420" r:id="rId40"/>
    <p:sldId id="421" r:id="rId41"/>
    <p:sldId id="422" r:id="rId42"/>
    <p:sldId id="423" r:id="rId43"/>
    <p:sldId id="437" r:id="rId44"/>
    <p:sldId id="424" r:id="rId45"/>
    <p:sldId id="443" r:id="rId46"/>
    <p:sldId id="427" r:id="rId47"/>
    <p:sldId id="428" r:id="rId48"/>
    <p:sldId id="429" r:id="rId49"/>
    <p:sldId id="430" r:id="rId50"/>
    <p:sldId id="432" r:id="rId51"/>
    <p:sldId id="431" r:id="rId52"/>
    <p:sldId id="444" r:id="rId53"/>
    <p:sldId id="445" r:id="rId54"/>
    <p:sldId id="436" r:id="rId55"/>
    <p:sldId id="426" r:id="rId56"/>
    <p:sldId id="446" r:id="rId57"/>
    <p:sldId id="447" r:id="rId58"/>
    <p:sldId id="27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99CCFF"/>
    <a:srgbClr val="33CCFF"/>
    <a:srgbClr val="F2F2F2"/>
    <a:srgbClr val="9999FF"/>
    <a:srgbClr val="CC99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75" autoAdjust="0"/>
    <p:restoredTop sz="94660"/>
  </p:normalViewPr>
  <p:slideViewPr>
    <p:cSldViewPr snapToGrid="0">
      <p:cViewPr varScale="1">
        <p:scale>
          <a:sx n="94" d="100"/>
          <a:sy n="94" d="100"/>
        </p:scale>
        <p:origin x="74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_rels/data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gif"/><Relationship Id="rId1" Type="http://schemas.openxmlformats.org/officeDocument/2006/relationships/image" Target="../media/image5.jpg"/><Relationship Id="rId4" Type="http://schemas.openxmlformats.org/officeDocument/2006/relationships/image" Target="../media/image8.gif"/></Relationships>
</file>

<file path=ppt/diagrams/_rels/drawing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gif"/><Relationship Id="rId1" Type="http://schemas.openxmlformats.org/officeDocument/2006/relationships/image" Target="../media/image5.jpg"/><Relationship Id="rId4" Type="http://schemas.openxmlformats.org/officeDocument/2006/relationships/image" Target="../media/image8.gif"/></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96847-F250-478D-8FD3-7395B31D29FF}"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7C5D00CE-BABD-4161-9165-22A69EFF22D2}">
      <dgm:prSet phldrT="[Text]"/>
      <dgm:spPr/>
      <dgm:t>
        <a:bodyPr/>
        <a:lstStyle/>
        <a:p>
          <a:r>
            <a:rPr lang="en-US" altLang="zh-CN" dirty="0" smtClean="0"/>
            <a:t>Philosophy as a Way of Life</a:t>
          </a:r>
          <a:endParaRPr lang="en-US" altLang="zh-CN" dirty="0"/>
        </a:p>
      </dgm:t>
    </dgm:pt>
    <dgm:pt modelId="{7B22D536-0F83-4616-8160-B113EDDEF821}" type="parTrans" cxnId="{8CB42A41-E309-44E2-911A-9D0378215F91}">
      <dgm:prSet/>
      <dgm:spPr/>
      <dgm:t>
        <a:bodyPr/>
        <a:lstStyle/>
        <a:p>
          <a:endParaRPr lang="en-US" altLang="zh-CN"/>
        </a:p>
      </dgm:t>
    </dgm:pt>
    <dgm:pt modelId="{5863A129-394A-4FA5-AC5E-7D6B630985D1}" type="sibTrans" cxnId="{8CB42A41-E309-44E2-911A-9D0378215F91}">
      <dgm:prSet/>
      <dgm:spPr/>
      <dgm:t>
        <a:bodyPr/>
        <a:lstStyle/>
        <a:p>
          <a:endParaRPr lang="en-US" altLang="zh-CN"/>
        </a:p>
      </dgm:t>
    </dgm:pt>
    <dgm:pt modelId="{90F6DCC4-C9A8-4FDD-90E6-85C040DA525C}">
      <dgm:prSet phldrT="[Text]"/>
      <dgm:spPr/>
      <dgm:t>
        <a:bodyPr/>
        <a:lstStyle/>
        <a:p>
          <a:r>
            <a:rPr lang="en-US" altLang="zh-CN" dirty="0" smtClean="0"/>
            <a:t>Philosophy as the Foundation of the Sciences</a:t>
          </a:r>
          <a:endParaRPr lang="en-US" altLang="zh-CN" dirty="0"/>
        </a:p>
      </dgm:t>
    </dgm:pt>
    <dgm:pt modelId="{A26F6CCC-98B0-4649-93C3-6B7561893D50}" type="parTrans" cxnId="{92F41539-9FBB-4939-A388-14FDA70D2645}">
      <dgm:prSet/>
      <dgm:spPr/>
      <dgm:t>
        <a:bodyPr/>
        <a:lstStyle/>
        <a:p>
          <a:endParaRPr lang="en-US" altLang="zh-CN"/>
        </a:p>
      </dgm:t>
    </dgm:pt>
    <dgm:pt modelId="{BAA51E4F-E2AA-47EE-8E0E-31392028FDDD}" type="sibTrans" cxnId="{92F41539-9FBB-4939-A388-14FDA70D2645}">
      <dgm:prSet/>
      <dgm:spPr/>
      <dgm:t>
        <a:bodyPr/>
        <a:lstStyle/>
        <a:p>
          <a:endParaRPr lang="en-US" altLang="zh-CN"/>
        </a:p>
      </dgm:t>
    </dgm:pt>
    <dgm:pt modelId="{2C7D9FF2-8FD4-4EEF-B52E-4903229C4235}">
      <dgm:prSet/>
      <dgm:spPr/>
      <dgm:t>
        <a:bodyPr/>
        <a:lstStyle/>
        <a:p>
          <a:r>
            <a:rPr lang="en-US" altLang="zh-CN" dirty="0" smtClean="0"/>
            <a:t>Philosophy as Conceptual Analysis</a:t>
          </a:r>
          <a:endParaRPr lang="en-US" altLang="zh-CN" dirty="0"/>
        </a:p>
      </dgm:t>
    </dgm:pt>
    <dgm:pt modelId="{483EB52C-ED09-4FFD-828E-B0773AEEA49D}" type="parTrans" cxnId="{F8FC274B-1E0C-40BF-BB09-E3E811664C5B}">
      <dgm:prSet/>
      <dgm:spPr/>
      <dgm:t>
        <a:bodyPr/>
        <a:lstStyle/>
        <a:p>
          <a:endParaRPr lang="en-US" altLang="zh-CN"/>
        </a:p>
      </dgm:t>
    </dgm:pt>
    <dgm:pt modelId="{EBDB21DB-BAA4-459C-A4F3-AF6EBF55305A}" type="sibTrans" cxnId="{F8FC274B-1E0C-40BF-BB09-E3E811664C5B}">
      <dgm:prSet/>
      <dgm:spPr/>
      <dgm:t>
        <a:bodyPr/>
        <a:lstStyle/>
        <a:p>
          <a:endParaRPr lang="en-US" altLang="zh-CN"/>
        </a:p>
      </dgm:t>
    </dgm:pt>
    <dgm:pt modelId="{BD3114F9-C19B-473A-9464-39A825DA4380}" type="pres">
      <dgm:prSet presAssocID="{7C896847-F250-478D-8FD3-7395B31D29FF}" presName="diagram" presStyleCnt="0">
        <dgm:presLayoutVars>
          <dgm:dir/>
          <dgm:resizeHandles val="exact"/>
        </dgm:presLayoutVars>
      </dgm:prSet>
      <dgm:spPr/>
      <dgm:t>
        <a:bodyPr/>
        <a:lstStyle/>
        <a:p>
          <a:endParaRPr lang="en-US" altLang="zh-CN"/>
        </a:p>
      </dgm:t>
    </dgm:pt>
    <dgm:pt modelId="{E2F14601-BB43-4FA7-82D2-79EA9417B1A4}" type="pres">
      <dgm:prSet presAssocID="{7C5D00CE-BABD-4161-9165-22A69EFF22D2}" presName="node" presStyleLbl="node1" presStyleIdx="0" presStyleCnt="3">
        <dgm:presLayoutVars>
          <dgm:bulletEnabled val="1"/>
        </dgm:presLayoutVars>
      </dgm:prSet>
      <dgm:spPr/>
      <dgm:t>
        <a:bodyPr/>
        <a:lstStyle/>
        <a:p>
          <a:endParaRPr lang="en-US" altLang="zh-CN"/>
        </a:p>
      </dgm:t>
    </dgm:pt>
    <dgm:pt modelId="{F15160FD-71AF-472D-88DD-52F0390FEA99}" type="pres">
      <dgm:prSet presAssocID="{5863A129-394A-4FA5-AC5E-7D6B630985D1}" presName="sibTrans" presStyleCnt="0"/>
      <dgm:spPr/>
    </dgm:pt>
    <dgm:pt modelId="{AA0990CF-40E1-4110-ACFD-45014CDCCEF0}" type="pres">
      <dgm:prSet presAssocID="{90F6DCC4-C9A8-4FDD-90E6-85C040DA525C}" presName="node" presStyleLbl="node1" presStyleIdx="1" presStyleCnt="3">
        <dgm:presLayoutVars>
          <dgm:bulletEnabled val="1"/>
        </dgm:presLayoutVars>
      </dgm:prSet>
      <dgm:spPr/>
      <dgm:t>
        <a:bodyPr/>
        <a:lstStyle/>
        <a:p>
          <a:endParaRPr lang="en-US" altLang="zh-CN"/>
        </a:p>
      </dgm:t>
    </dgm:pt>
    <dgm:pt modelId="{F0CBBB5D-5618-49F4-81F6-882A117E9F82}" type="pres">
      <dgm:prSet presAssocID="{BAA51E4F-E2AA-47EE-8E0E-31392028FDDD}" presName="sibTrans" presStyleCnt="0"/>
      <dgm:spPr/>
    </dgm:pt>
    <dgm:pt modelId="{4F5C669C-738D-47FD-9801-3B6748B8E9EB}" type="pres">
      <dgm:prSet presAssocID="{2C7D9FF2-8FD4-4EEF-B52E-4903229C4235}" presName="node" presStyleLbl="node1" presStyleIdx="2" presStyleCnt="3">
        <dgm:presLayoutVars>
          <dgm:bulletEnabled val="1"/>
        </dgm:presLayoutVars>
      </dgm:prSet>
      <dgm:spPr/>
      <dgm:t>
        <a:bodyPr/>
        <a:lstStyle/>
        <a:p>
          <a:endParaRPr lang="en-US" altLang="zh-CN"/>
        </a:p>
      </dgm:t>
    </dgm:pt>
  </dgm:ptLst>
  <dgm:cxnLst>
    <dgm:cxn modelId="{05198002-476D-4C35-BEF8-8094268C369C}" type="presOf" srcId="{90F6DCC4-C9A8-4FDD-90E6-85C040DA525C}" destId="{AA0990CF-40E1-4110-ACFD-45014CDCCEF0}" srcOrd="0" destOrd="0" presId="urn:microsoft.com/office/officeart/2005/8/layout/default"/>
    <dgm:cxn modelId="{8F458228-7BA5-4B2E-AB11-00E52131079B}" type="presOf" srcId="{2C7D9FF2-8FD4-4EEF-B52E-4903229C4235}" destId="{4F5C669C-738D-47FD-9801-3B6748B8E9EB}" srcOrd="0" destOrd="0" presId="urn:microsoft.com/office/officeart/2005/8/layout/default"/>
    <dgm:cxn modelId="{F8FC274B-1E0C-40BF-BB09-E3E811664C5B}" srcId="{7C896847-F250-478D-8FD3-7395B31D29FF}" destId="{2C7D9FF2-8FD4-4EEF-B52E-4903229C4235}" srcOrd="2" destOrd="0" parTransId="{483EB52C-ED09-4FFD-828E-B0773AEEA49D}" sibTransId="{EBDB21DB-BAA4-459C-A4F3-AF6EBF55305A}"/>
    <dgm:cxn modelId="{92F41539-9FBB-4939-A388-14FDA70D2645}" srcId="{7C896847-F250-478D-8FD3-7395B31D29FF}" destId="{90F6DCC4-C9A8-4FDD-90E6-85C040DA525C}" srcOrd="1" destOrd="0" parTransId="{A26F6CCC-98B0-4649-93C3-6B7561893D50}" sibTransId="{BAA51E4F-E2AA-47EE-8E0E-31392028FDDD}"/>
    <dgm:cxn modelId="{8CB42A41-E309-44E2-911A-9D0378215F91}" srcId="{7C896847-F250-478D-8FD3-7395B31D29FF}" destId="{7C5D00CE-BABD-4161-9165-22A69EFF22D2}" srcOrd="0" destOrd="0" parTransId="{7B22D536-0F83-4616-8160-B113EDDEF821}" sibTransId="{5863A129-394A-4FA5-AC5E-7D6B630985D1}"/>
    <dgm:cxn modelId="{D66351FF-8600-4D43-BD8B-7BE90EA9DDF8}" type="presOf" srcId="{7C5D00CE-BABD-4161-9165-22A69EFF22D2}" destId="{E2F14601-BB43-4FA7-82D2-79EA9417B1A4}" srcOrd="0" destOrd="0" presId="urn:microsoft.com/office/officeart/2005/8/layout/default"/>
    <dgm:cxn modelId="{3D5A0352-B4C5-4648-9AD1-CAFB17E71353}" type="presOf" srcId="{7C896847-F250-478D-8FD3-7395B31D29FF}" destId="{BD3114F9-C19B-473A-9464-39A825DA4380}" srcOrd="0" destOrd="0" presId="urn:microsoft.com/office/officeart/2005/8/layout/default"/>
    <dgm:cxn modelId="{F35F56D6-103C-42F3-B2CA-F29E673B053F}" type="presParOf" srcId="{BD3114F9-C19B-473A-9464-39A825DA4380}" destId="{E2F14601-BB43-4FA7-82D2-79EA9417B1A4}" srcOrd="0" destOrd="0" presId="urn:microsoft.com/office/officeart/2005/8/layout/default"/>
    <dgm:cxn modelId="{6DB375A7-B4D3-4146-B3AF-5B1F744DEC22}" type="presParOf" srcId="{BD3114F9-C19B-473A-9464-39A825DA4380}" destId="{F15160FD-71AF-472D-88DD-52F0390FEA99}" srcOrd="1" destOrd="0" presId="urn:microsoft.com/office/officeart/2005/8/layout/default"/>
    <dgm:cxn modelId="{94309D8B-B6D4-486F-B982-980A879F4A23}" type="presParOf" srcId="{BD3114F9-C19B-473A-9464-39A825DA4380}" destId="{AA0990CF-40E1-4110-ACFD-45014CDCCEF0}" srcOrd="2" destOrd="0" presId="urn:microsoft.com/office/officeart/2005/8/layout/default"/>
    <dgm:cxn modelId="{5393A622-7F5B-4B22-A127-E753408D5EB7}" type="presParOf" srcId="{BD3114F9-C19B-473A-9464-39A825DA4380}" destId="{F0CBBB5D-5618-49F4-81F6-882A117E9F82}" srcOrd="3" destOrd="0" presId="urn:microsoft.com/office/officeart/2005/8/layout/default"/>
    <dgm:cxn modelId="{FFED3FE5-2ED5-4605-BFBE-7CBBD8BE43E7}" type="presParOf" srcId="{BD3114F9-C19B-473A-9464-39A825DA4380}" destId="{4F5C669C-738D-47FD-9801-3B6748B8E9E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F829732-DE5D-4FC7-B677-82B44797624F}" type="doc">
      <dgm:prSet loTypeId="urn:microsoft.com/office/officeart/2005/8/layout/hList1" loCatId="list" qsTypeId="urn:microsoft.com/office/officeart/2005/8/quickstyle/simple3" qsCatId="simple" csTypeId="urn:microsoft.com/office/officeart/2005/8/colors/colorful2" csCatId="colorful" phldr="1"/>
      <dgm:spPr/>
      <dgm:t>
        <a:bodyPr/>
        <a:lstStyle/>
        <a:p>
          <a:endParaRPr lang="en-US"/>
        </a:p>
      </dgm:t>
    </dgm:pt>
    <dgm:pt modelId="{E763F517-F809-4FBD-9702-07C0219BC37E}">
      <dgm:prSet phldrT="[Text]"/>
      <dgm:spPr/>
      <dgm:t>
        <a:bodyPr/>
        <a:lstStyle/>
        <a:p>
          <a:r>
            <a:rPr lang="en-US" b="1" dirty="0" smtClean="0"/>
            <a:t>Mencius</a:t>
          </a:r>
          <a:endParaRPr lang="en-US" b="1" dirty="0"/>
        </a:p>
      </dgm:t>
    </dgm:pt>
    <dgm:pt modelId="{3685EF72-F933-40FC-AB24-2F0BC1B3E980}" type="parTrans" cxnId="{D2470B73-BB91-41EB-8B04-2D012BB59999}">
      <dgm:prSet/>
      <dgm:spPr/>
      <dgm:t>
        <a:bodyPr/>
        <a:lstStyle/>
        <a:p>
          <a:endParaRPr lang="en-US"/>
        </a:p>
      </dgm:t>
    </dgm:pt>
    <dgm:pt modelId="{2570F1C4-5579-476C-843D-E5C7BACF6DA7}" type="sibTrans" cxnId="{D2470B73-BB91-41EB-8B04-2D012BB59999}">
      <dgm:prSet/>
      <dgm:spPr/>
      <dgm:t>
        <a:bodyPr/>
        <a:lstStyle/>
        <a:p>
          <a:endParaRPr lang="en-US"/>
        </a:p>
      </dgm:t>
    </dgm:pt>
    <dgm:pt modelId="{8A210479-239D-4059-B4E4-8C8381C84B69}">
      <dgm:prSet phldrT="[Text]"/>
      <dgm:spPr/>
      <dgm:t>
        <a:bodyPr/>
        <a:lstStyle/>
        <a:p>
          <a:r>
            <a:rPr lang="en-US" b="1" dirty="0" smtClean="0"/>
            <a:t>Organic Metaphors</a:t>
          </a:r>
          <a:endParaRPr lang="en-US" b="1" dirty="0"/>
        </a:p>
      </dgm:t>
    </dgm:pt>
    <dgm:pt modelId="{8DD6B68B-6A85-447C-A140-1675DA39FDCE}" type="parTrans" cxnId="{BDFB0518-EFA1-4316-BAD9-FC5919609750}">
      <dgm:prSet/>
      <dgm:spPr/>
      <dgm:t>
        <a:bodyPr/>
        <a:lstStyle/>
        <a:p>
          <a:endParaRPr lang="en-US"/>
        </a:p>
      </dgm:t>
    </dgm:pt>
    <dgm:pt modelId="{41BECC06-A3A7-4FBF-90ED-144D83A8A640}" type="sibTrans" cxnId="{BDFB0518-EFA1-4316-BAD9-FC5919609750}">
      <dgm:prSet/>
      <dgm:spPr/>
      <dgm:t>
        <a:bodyPr/>
        <a:lstStyle/>
        <a:p>
          <a:endParaRPr lang="en-US"/>
        </a:p>
      </dgm:t>
    </dgm:pt>
    <dgm:pt modelId="{2DCFF9B3-9A78-4ECB-8AF3-57CABFA2B4FE}">
      <dgm:prSet phldrT="[Text]"/>
      <dgm:spPr/>
      <dgm:t>
        <a:bodyPr/>
        <a:lstStyle/>
        <a:p>
          <a:r>
            <a:rPr lang="en-US" dirty="0" smtClean="0"/>
            <a:t>Four natural “sprouts” of goodness in human nature.</a:t>
          </a:r>
          <a:endParaRPr lang="en-US" dirty="0"/>
        </a:p>
      </dgm:t>
    </dgm:pt>
    <dgm:pt modelId="{3714BA8D-6BCE-4441-905B-143C712FB15A}" type="parTrans" cxnId="{5E6978F9-26CD-4E9A-8B17-12EB4555F606}">
      <dgm:prSet/>
      <dgm:spPr/>
      <dgm:t>
        <a:bodyPr/>
        <a:lstStyle/>
        <a:p>
          <a:endParaRPr lang="en-US"/>
        </a:p>
      </dgm:t>
    </dgm:pt>
    <dgm:pt modelId="{15B43898-BBFA-4FBD-8036-3B699FDEFEC6}" type="sibTrans" cxnId="{5E6978F9-26CD-4E9A-8B17-12EB4555F606}">
      <dgm:prSet/>
      <dgm:spPr/>
      <dgm:t>
        <a:bodyPr/>
        <a:lstStyle/>
        <a:p>
          <a:endParaRPr lang="en-US"/>
        </a:p>
      </dgm:t>
    </dgm:pt>
    <dgm:pt modelId="{39B6E810-4604-4A22-89CE-11597C083810}">
      <dgm:prSet phldrT="[Text]"/>
      <dgm:spPr/>
      <dgm:t>
        <a:bodyPr/>
        <a:lstStyle/>
        <a:p>
          <a:r>
            <a:rPr lang="en-US" b="1" dirty="0" err="1" smtClean="0"/>
            <a:t>Xunzi</a:t>
          </a:r>
          <a:endParaRPr lang="en-US" b="1" dirty="0"/>
        </a:p>
      </dgm:t>
    </dgm:pt>
    <dgm:pt modelId="{3BB94FDF-97D5-4BBB-A653-11EA6BC18237}" type="parTrans" cxnId="{FA407792-9730-4E0F-A5C7-5FEDFB5F4365}">
      <dgm:prSet/>
      <dgm:spPr/>
      <dgm:t>
        <a:bodyPr/>
        <a:lstStyle/>
        <a:p>
          <a:endParaRPr lang="en-US"/>
        </a:p>
      </dgm:t>
    </dgm:pt>
    <dgm:pt modelId="{F6D74837-D970-46A8-B61B-F9D2E3A1B9E8}" type="sibTrans" cxnId="{FA407792-9730-4E0F-A5C7-5FEDFB5F4365}">
      <dgm:prSet/>
      <dgm:spPr/>
      <dgm:t>
        <a:bodyPr/>
        <a:lstStyle/>
        <a:p>
          <a:endParaRPr lang="en-US"/>
        </a:p>
      </dgm:t>
    </dgm:pt>
    <dgm:pt modelId="{5FB31A5E-E6B3-48CD-9632-350C4B89E3DB}">
      <dgm:prSet phldrT="[Text]" custT="1"/>
      <dgm:spPr/>
      <dgm:t>
        <a:bodyPr/>
        <a:lstStyle/>
        <a:p>
          <a:r>
            <a:rPr lang="en-US" sz="2400" b="1" dirty="0" smtClean="0"/>
            <a:t>Metaphors of Craftsmanship</a:t>
          </a:r>
          <a:endParaRPr lang="en-US" sz="2400" b="1" dirty="0"/>
        </a:p>
      </dgm:t>
    </dgm:pt>
    <dgm:pt modelId="{7399D6B8-4431-441A-9D0D-32956D0BB78E}" type="parTrans" cxnId="{3B9AD959-3AE5-4824-BF14-A5309118E2F7}">
      <dgm:prSet/>
      <dgm:spPr/>
      <dgm:t>
        <a:bodyPr/>
        <a:lstStyle/>
        <a:p>
          <a:endParaRPr lang="en-US"/>
        </a:p>
      </dgm:t>
    </dgm:pt>
    <dgm:pt modelId="{BAF6F93C-1936-46F8-A32B-03541A5A6D87}" type="sibTrans" cxnId="{3B9AD959-3AE5-4824-BF14-A5309118E2F7}">
      <dgm:prSet/>
      <dgm:spPr/>
      <dgm:t>
        <a:bodyPr/>
        <a:lstStyle/>
        <a:p>
          <a:endParaRPr lang="en-US"/>
        </a:p>
      </dgm:t>
    </dgm:pt>
    <dgm:pt modelId="{42AD4316-39F3-46D0-B205-17357FD497D7}">
      <dgm:prSet phldrT="[Text]" custT="1"/>
      <dgm:spPr/>
      <dgm:t>
        <a:bodyPr/>
        <a:lstStyle/>
        <a:p>
          <a:r>
            <a:rPr lang="en-US" sz="2400" dirty="0" smtClean="0"/>
            <a:t>It is through the imposition of ritual that we transform our bad natural inclinations.</a:t>
          </a:r>
          <a:endParaRPr lang="en-US" sz="2400" dirty="0"/>
        </a:p>
      </dgm:t>
    </dgm:pt>
    <dgm:pt modelId="{A8ED9379-05E7-4A6C-941B-C53506497B57}" type="parTrans" cxnId="{DF4A31DD-FA28-421A-A5BC-909441B0A9C9}">
      <dgm:prSet/>
      <dgm:spPr/>
      <dgm:t>
        <a:bodyPr/>
        <a:lstStyle/>
        <a:p>
          <a:endParaRPr lang="en-US"/>
        </a:p>
      </dgm:t>
    </dgm:pt>
    <dgm:pt modelId="{334AD083-36AA-4A97-8FD1-0FFF1DD7AEE2}" type="sibTrans" cxnId="{DF4A31DD-FA28-421A-A5BC-909441B0A9C9}">
      <dgm:prSet/>
      <dgm:spPr/>
      <dgm:t>
        <a:bodyPr/>
        <a:lstStyle/>
        <a:p>
          <a:endParaRPr lang="en-US"/>
        </a:p>
      </dgm:t>
    </dgm:pt>
    <dgm:pt modelId="{84BEEF6C-F6CE-394C-851A-9B57D0B1832C}" type="pres">
      <dgm:prSet presAssocID="{CF829732-DE5D-4FC7-B677-82B44797624F}" presName="Name0" presStyleCnt="0">
        <dgm:presLayoutVars>
          <dgm:dir/>
          <dgm:animLvl val="lvl"/>
          <dgm:resizeHandles val="exact"/>
        </dgm:presLayoutVars>
      </dgm:prSet>
      <dgm:spPr/>
      <dgm:t>
        <a:bodyPr/>
        <a:lstStyle/>
        <a:p>
          <a:endParaRPr lang="en-US"/>
        </a:p>
      </dgm:t>
    </dgm:pt>
    <dgm:pt modelId="{849E46CB-6B1F-FD47-8960-A2C11EF46253}" type="pres">
      <dgm:prSet presAssocID="{E763F517-F809-4FBD-9702-07C0219BC37E}" presName="composite" presStyleCnt="0"/>
      <dgm:spPr/>
      <dgm:t>
        <a:bodyPr/>
        <a:lstStyle/>
        <a:p>
          <a:endParaRPr lang="en-US"/>
        </a:p>
      </dgm:t>
    </dgm:pt>
    <dgm:pt modelId="{AC87992E-E037-4C42-AD8E-93989B8F3546}" type="pres">
      <dgm:prSet presAssocID="{E763F517-F809-4FBD-9702-07C0219BC37E}" presName="parTx" presStyleLbl="alignNode1" presStyleIdx="0" presStyleCnt="2">
        <dgm:presLayoutVars>
          <dgm:chMax val="0"/>
          <dgm:chPref val="0"/>
          <dgm:bulletEnabled val="1"/>
        </dgm:presLayoutVars>
      </dgm:prSet>
      <dgm:spPr/>
      <dgm:t>
        <a:bodyPr/>
        <a:lstStyle/>
        <a:p>
          <a:endParaRPr lang="en-US"/>
        </a:p>
      </dgm:t>
    </dgm:pt>
    <dgm:pt modelId="{0D6E2EE7-B429-5243-922D-D4BE387436F3}" type="pres">
      <dgm:prSet presAssocID="{E763F517-F809-4FBD-9702-07C0219BC37E}" presName="desTx" presStyleLbl="alignAccFollowNode1" presStyleIdx="0" presStyleCnt="2">
        <dgm:presLayoutVars>
          <dgm:bulletEnabled val="1"/>
        </dgm:presLayoutVars>
      </dgm:prSet>
      <dgm:spPr/>
      <dgm:t>
        <a:bodyPr/>
        <a:lstStyle/>
        <a:p>
          <a:endParaRPr lang="en-US"/>
        </a:p>
      </dgm:t>
    </dgm:pt>
    <dgm:pt modelId="{03B2111A-8275-AC4B-9D0F-770401277285}" type="pres">
      <dgm:prSet presAssocID="{2570F1C4-5579-476C-843D-E5C7BACF6DA7}" presName="space" presStyleCnt="0"/>
      <dgm:spPr/>
      <dgm:t>
        <a:bodyPr/>
        <a:lstStyle/>
        <a:p>
          <a:endParaRPr lang="en-US"/>
        </a:p>
      </dgm:t>
    </dgm:pt>
    <dgm:pt modelId="{29EE78E0-5AF0-9F42-B38A-C4EA35ACE05A}" type="pres">
      <dgm:prSet presAssocID="{39B6E810-4604-4A22-89CE-11597C083810}" presName="composite" presStyleCnt="0"/>
      <dgm:spPr/>
      <dgm:t>
        <a:bodyPr/>
        <a:lstStyle/>
        <a:p>
          <a:endParaRPr lang="en-US"/>
        </a:p>
      </dgm:t>
    </dgm:pt>
    <dgm:pt modelId="{2EB51691-9667-8E43-9A44-7DCB4717DA38}" type="pres">
      <dgm:prSet presAssocID="{39B6E810-4604-4A22-89CE-11597C083810}" presName="parTx" presStyleLbl="alignNode1" presStyleIdx="1" presStyleCnt="2">
        <dgm:presLayoutVars>
          <dgm:chMax val="0"/>
          <dgm:chPref val="0"/>
          <dgm:bulletEnabled val="1"/>
        </dgm:presLayoutVars>
      </dgm:prSet>
      <dgm:spPr/>
      <dgm:t>
        <a:bodyPr/>
        <a:lstStyle/>
        <a:p>
          <a:endParaRPr lang="en-US"/>
        </a:p>
      </dgm:t>
    </dgm:pt>
    <dgm:pt modelId="{EDAEA0AF-DC30-724A-81AE-5B4C55B86DE4}" type="pres">
      <dgm:prSet presAssocID="{39B6E810-4604-4A22-89CE-11597C083810}" presName="desTx" presStyleLbl="alignAccFollowNode1" presStyleIdx="1" presStyleCnt="2">
        <dgm:presLayoutVars>
          <dgm:bulletEnabled val="1"/>
        </dgm:presLayoutVars>
      </dgm:prSet>
      <dgm:spPr/>
      <dgm:t>
        <a:bodyPr/>
        <a:lstStyle/>
        <a:p>
          <a:endParaRPr lang="en-US"/>
        </a:p>
      </dgm:t>
    </dgm:pt>
  </dgm:ptLst>
  <dgm:cxnLst>
    <dgm:cxn modelId="{461F2EE5-7F6F-42AD-909B-7C1E9B49C895}" type="presOf" srcId="{8A210479-239D-4059-B4E4-8C8381C84B69}" destId="{0D6E2EE7-B429-5243-922D-D4BE387436F3}" srcOrd="0" destOrd="0" presId="urn:microsoft.com/office/officeart/2005/8/layout/hList1"/>
    <dgm:cxn modelId="{DF4A31DD-FA28-421A-A5BC-909441B0A9C9}" srcId="{39B6E810-4604-4A22-89CE-11597C083810}" destId="{42AD4316-39F3-46D0-B205-17357FD497D7}" srcOrd="1" destOrd="0" parTransId="{A8ED9379-05E7-4A6C-941B-C53506497B57}" sibTransId="{334AD083-36AA-4A97-8FD1-0FFF1DD7AEE2}"/>
    <dgm:cxn modelId="{FA407792-9730-4E0F-A5C7-5FEDFB5F4365}" srcId="{CF829732-DE5D-4FC7-B677-82B44797624F}" destId="{39B6E810-4604-4A22-89CE-11597C083810}" srcOrd="1" destOrd="0" parTransId="{3BB94FDF-97D5-4BBB-A653-11EA6BC18237}" sibTransId="{F6D74837-D970-46A8-B61B-F9D2E3A1B9E8}"/>
    <dgm:cxn modelId="{BE8DE533-8A5F-48C7-9AEF-0B1E4F425E61}" type="presOf" srcId="{42AD4316-39F3-46D0-B205-17357FD497D7}" destId="{EDAEA0AF-DC30-724A-81AE-5B4C55B86DE4}" srcOrd="0" destOrd="1" presId="urn:microsoft.com/office/officeart/2005/8/layout/hList1"/>
    <dgm:cxn modelId="{3B9AD959-3AE5-4824-BF14-A5309118E2F7}" srcId="{39B6E810-4604-4A22-89CE-11597C083810}" destId="{5FB31A5E-E6B3-48CD-9632-350C4B89E3DB}" srcOrd="0" destOrd="0" parTransId="{7399D6B8-4431-441A-9D0D-32956D0BB78E}" sibTransId="{BAF6F93C-1936-46F8-A32B-03541A5A6D87}"/>
    <dgm:cxn modelId="{0D469965-E4E7-4DBF-8574-6D657B34E3CF}" type="presOf" srcId="{CF829732-DE5D-4FC7-B677-82B44797624F}" destId="{84BEEF6C-F6CE-394C-851A-9B57D0B1832C}" srcOrd="0" destOrd="0" presId="urn:microsoft.com/office/officeart/2005/8/layout/hList1"/>
    <dgm:cxn modelId="{44F6E7AA-6314-4ED9-9DAF-001373E33C6C}" type="presOf" srcId="{2DCFF9B3-9A78-4ECB-8AF3-57CABFA2B4FE}" destId="{0D6E2EE7-B429-5243-922D-D4BE387436F3}" srcOrd="0" destOrd="1" presId="urn:microsoft.com/office/officeart/2005/8/layout/hList1"/>
    <dgm:cxn modelId="{5E6978F9-26CD-4E9A-8B17-12EB4555F606}" srcId="{E763F517-F809-4FBD-9702-07C0219BC37E}" destId="{2DCFF9B3-9A78-4ECB-8AF3-57CABFA2B4FE}" srcOrd="1" destOrd="0" parTransId="{3714BA8D-6BCE-4441-905B-143C712FB15A}" sibTransId="{15B43898-BBFA-4FBD-8036-3B699FDEFEC6}"/>
    <dgm:cxn modelId="{D31BB573-C480-47CB-8470-5065CEA996CE}" type="presOf" srcId="{39B6E810-4604-4A22-89CE-11597C083810}" destId="{2EB51691-9667-8E43-9A44-7DCB4717DA38}" srcOrd="0" destOrd="0" presId="urn:microsoft.com/office/officeart/2005/8/layout/hList1"/>
    <dgm:cxn modelId="{BDFB0518-EFA1-4316-BAD9-FC5919609750}" srcId="{E763F517-F809-4FBD-9702-07C0219BC37E}" destId="{8A210479-239D-4059-B4E4-8C8381C84B69}" srcOrd="0" destOrd="0" parTransId="{8DD6B68B-6A85-447C-A140-1675DA39FDCE}" sibTransId="{41BECC06-A3A7-4FBF-90ED-144D83A8A640}"/>
    <dgm:cxn modelId="{21FD6B30-70F7-474E-A69F-F9458781B8BB}" type="presOf" srcId="{E763F517-F809-4FBD-9702-07C0219BC37E}" destId="{AC87992E-E037-4C42-AD8E-93989B8F3546}" srcOrd="0" destOrd="0" presId="urn:microsoft.com/office/officeart/2005/8/layout/hList1"/>
    <dgm:cxn modelId="{23482EC5-0EEE-4847-BFCF-70E9F23A6A20}" type="presOf" srcId="{5FB31A5E-E6B3-48CD-9632-350C4B89E3DB}" destId="{EDAEA0AF-DC30-724A-81AE-5B4C55B86DE4}" srcOrd="0" destOrd="0" presId="urn:microsoft.com/office/officeart/2005/8/layout/hList1"/>
    <dgm:cxn modelId="{D2470B73-BB91-41EB-8B04-2D012BB59999}" srcId="{CF829732-DE5D-4FC7-B677-82B44797624F}" destId="{E763F517-F809-4FBD-9702-07C0219BC37E}" srcOrd="0" destOrd="0" parTransId="{3685EF72-F933-40FC-AB24-2F0BC1B3E980}" sibTransId="{2570F1C4-5579-476C-843D-E5C7BACF6DA7}"/>
    <dgm:cxn modelId="{1E8228DD-0157-47DF-A73B-2797C54DD7AA}" type="presParOf" srcId="{84BEEF6C-F6CE-394C-851A-9B57D0B1832C}" destId="{849E46CB-6B1F-FD47-8960-A2C11EF46253}" srcOrd="0" destOrd="0" presId="urn:microsoft.com/office/officeart/2005/8/layout/hList1"/>
    <dgm:cxn modelId="{030862EC-8B62-48B4-B8FA-13FA0443C5F0}" type="presParOf" srcId="{849E46CB-6B1F-FD47-8960-A2C11EF46253}" destId="{AC87992E-E037-4C42-AD8E-93989B8F3546}" srcOrd="0" destOrd="0" presId="urn:microsoft.com/office/officeart/2005/8/layout/hList1"/>
    <dgm:cxn modelId="{94516503-1068-4D4B-BC88-6C6888720F89}" type="presParOf" srcId="{849E46CB-6B1F-FD47-8960-A2C11EF46253}" destId="{0D6E2EE7-B429-5243-922D-D4BE387436F3}" srcOrd="1" destOrd="0" presId="urn:microsoft.com/office/officeart/2005/8/layout/hList1"/>
    <dgm:cxn modelId="{55ACEFB2-77F8-402E-A2EA-710504067299}" type="presParOf" srcId="{84BEEF6C-F6CE-394C-851A-9B57D0B1832C}" destId="{03B2111A-8275-AC4B-9D0F-770401277285}" srcOrd="1" destOrd="0" presId="urn:microsoft.com/office/officeart/2005/8/layout/hList1"/>
    <dgm:cxn modelId="{7C143D02-215D-47FB-84FC-0CEC7C5E5BBB}" type="presParOf" srcId="{84BEEF6C-F6CE-394C-851A-9B57D0B1832C}" destId="{29EE78E0-5AF0-9F42-B38A-C4EA35ACE05A}" srcOrd="2" destOrd="0" presId="urn:microsoft.com/office/officeart/2005/8/layout/hList1"/>
    <dgm:cxn modelId="{4559A7EE-4731-4A8A-8C9A-C7209256AD65}" type="presParOf" srcId="{29EE78E0-5AF0-9F42-B38A-C4EA35ACE05A}" destId="{2EB51691-9667-8E43-9A44-7DCB4717DA38}" srcOrd="0" destOrd="0" presId="urn:microsoft.com/office/officeart/2005/8/layout/hList1"/>
    <dgm:cxn modelId="{233560BB-C8D5-4D7F-AB8B-042AF7644971}" type="presParOf" srcId="{29EE78E0-5AF0-9F42-B38A-C4EA35ACE05A}" destId="{EDAEA0AF-DC30-724A-81AE-5B4C55B86DE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F829732-DE5D-4FC7-B677-82B44797624F}"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n-US"/>
        </a:p>
      </dgm:t>
    </dgm:pt>
    <dgm:pt modelId="{E763F517-F809-4FBD-9702-07C0219BC37E}">
      <dgm:prSet phldrT="[Text]" custT="1"/>
      <dgm:spPr/>
      <dgm:t>
        <a:bodyPr/>
        <a:lstStyle/>
        <a:p>
          <a:r>
            <a:rPr lang="en-US" sz="2400" b="1" dirty="0" smtClean="0"/>
            <a:t>Hobbes</a:t>
          </a:r>
          <a:endParaRPr lang="en-US" sz="1800" b="1" dirty="0"/>
        </a:p>
      </dgm:t>
    </dgm:pt>
    <dgm:pt modelId="{3685EF72-F933-40FC-AB24-2F0BC1B3E980}" type="parTrans" cxnId="{D2470B73-BB91-41EB-8B04-2D012BB59999}">
      <dgm:prSet/>
      <dgm:spPr/>
      <dgm:t>
        <a:bodyPr/>
        <a:lstStyle/>
        <a:p>
          <a:endParaRPr lang="en-US"/>
        </a:p>
      </dgm:t>
    </dgm:pt>
    <dgm:pt modelId="{2570F1C4-5579-476C-843D-E5C7BACF6DA7}" type="sibTrans" cxnId="{D2470B73-BB91-41EB-8B04-2D012BB59999}">
      <dgm:prSet/>
      <dgm:spPr/>
      <dgm:t>
        <a:bodyPr/>
        <a:lstStyle/>
        <a:p>
          <a:endParaRPr lang="en-US"/>
        </a:p>
      </dgm:t>
    </dgm:pt>
    <dgm:pt modelId="{8A210479-239D-4059-B4E4-8C8381C84B69}">
      <dgm:prSet phldrT="[Text]"/>
      <dgm:spPr/>
      <dgm:t>
        <a:bodyPr/>
        <a:lstStyle/>
        <a:p>
          <a:r>
            <a:rPr lang="en-US" dirty="0" smtClean="0"/>
            <a:t>Human beings by nature are self-interested and aggressive.</a:t>
          </a:r>
          <a:endParaRPr lang="en-US" b="1" dirty="0"/>
        </a:p>
      </dgm:t>
    </dgm:pt>
    <dgm:pt modelId="{8DD6B68B-6A85-447C-A140-1675DA39FDCE}" type="parTrans" cxnId="{BDFB0518-EFA1-4316-BAD9-FC5919609750}">
      <dgm:prSet/>
      <dgm:spPr/>
      <dgm:t>
        <a:bodyPr/>
        <a:lstStyle/>
        <a:p>
          <a:endParaRPr lang="en-US"/>
        </a:p>
      </dgm:t>
    </dgm:pt>
    <dgm:pt modelId="{41BECC06-A3A7-4FBF-90ED-144D83A8A640}" type="sibTrans" cxnId="{BDFB0518-EFA1-4316-BAD9-FC5919609750}">
      <dgm:prSet/>
      <dgm:spPr/>
      <dgm:t>
        <a:bodyPr/>
        <a:lstStyle/>
        <a:p>
          <a:endParaRPr lang="en-US"/>
        </a:p>
      </dgm:t>
    </dgm:pt>
    <dgm:pt modelId="{39B6E810-4604-4A22-89CE-11597C083810}">
      <dgm:prSet phldrT="[Text]" custT="1"/>
      <dgm:spPr/>
      <dgm:t>
        <a:bodyPr/>
        <a:lstStyle/>
        <a:p>
          <a:r>
            <a:rPr lang="en-US" sz="2400" b="1" dirty="0" smtClean="0"/>
            <a:t>Rousseau</a:t>
          </a:r>
          <a:endParaRPr lang="en-US" sz="1800" b="1" dirty="0"/>
        </a:p>
      </dgm:t>
    </dgm:pt>
    <dgm:pt modelId="{3BB94FDF-97D5-4BBB-A653-11EA6BC18237}" type="parTrans" cxnId="{FA407792-9730-4E0F-A5C7-5FEDFB5F4365}">
      <dgm:prSet/>
      <dgm:spPr/>
      <dgm:t>
        <a:bodyPr/>
        <a:lstStyle/>
        <a:p>
          <a:endParaRPr lang="en-US"/>
        </a:p>
      </dgm:t>
    </dgm:pt>
    <dgm:pt modelId="{F6D74837-D970-46A8-B61B-F9D2E3A1B9E8}" type="sibTrans" cxnId="{FA407792-9730-4E0F-A5C7-5FEDFB5F4365}">
      <dgm:prSet/>
      <dgm:spPr/>
      <dgm:t>
        <a:bodyPr/>
        <a:lstStyle/>
        <a:p>
          <a:endParaRPr lang="en-US"/>
        </a:p>
      </dgm:t>
    </dgm:pt>
    <dgm:pt modelId="{5FB31A5E-E6B3-48CD-9632-350C4B89E3DB}">
      <dgm:prSet phldrT="[Text]"/>
      <dgm:spPr/>
      <dgm:t>
        <a:bodyPr/>
        <a:lstStyle/>
        <a:p>
          <a:r>
            <a:rPr lang="en-US" dirty="0" smtClean="0"/>
            <a:t>Human beings are not naturally war-like, but rather this is the result of civilization. Hobbes’s thus mistakenly thinks that our civilized mode of being was also the case in the state of nature.</a:t>
          </a:r>
          <a:endParaRPr lang="en-US" b="1" dirty="0"/>
        </a:p>
      </dgm:t>
    </dgm:pt>
    <dgm:pt modelId="{7399D6B8-4431-441A-9D0D-32956D0BB78E}" type="parTrans" cxnId="{3B9AD959-3AE5-4824-BF14-A5309118E2F7}">
      <dgm:prSet/>
      <dgm:spPr/>
      <dgm:t>
        <a:bodyPr/>
        <a:lstStyle/>
        <a:p>
          <a:endParaRPr lang="en-US"/>
        </a:p>
      </dgm:t>
    </dgm:pt>
    <dgm:pt modelId="{BAF6F93C-1936-46F8-A32B-03541A5A6D87}" type="sibTrans" cxnId="{3B9AD959-3AE5-4824-BF14-A5309118E2F7}">
      <dgm:prSet/>
      <dgm:spPr/>
      <dgm:t>
        <a:bodyPr/>
        <a:lstStyle/>
        <a:p>
          <a:endParaRPr lang="en-US"/>
        </a:p>
      </dgm:t>
    </dgm:pt>
    <dgm:pt modelId="{C97F0795-23AB-604F-B3CE-30F5A246D52F}">
      <dgm:prSet phldrT="[Text]"/>
      <dgm:spPr/>
      <dgm:t>
        <a:bodyPr/>
        <a:lstStyle/>
        <a:p>
          <a:r>
            <a:rPr lang="en-US" b="0" dirty="0" smtClean="0"/>
            <a:t>In the state of nature life is “nasty, brutish, and short”</a:t>
          </a:r>
          <a:endParaRPr lang="en-US" b="0" dirty="0"/>
        </a:p>
      </dgm:t>
    </dgm:pt>
    <dgm:pt modelId="{3F20E0C1-DBB9-5D43-A6D6-0A9FE3256B21}" type="parTrans" cxnId="{C932475A-DFB1-A140-99CD-19F0B5E8FE64}">
      <dgm:prSet/>
      <dgm:spPr/>
      <dgm:t>
        <a:bodyPr/>
        <a:lstStyle/>
        <a:p>
          <a:endParaRPr lang="en-US"/>
        </a:p>
      </dgm:t>
    </dgm:pt>
    <dgm:pt modelId="{CD310CB1-86E8-DF4B-ABD9-A6BD83F503D6}" type="sibTrans" cxnId="{C932475A-DFB1-A140-99CD-19F0B5E8FE64}">
      <dgm:prSet/>
      <dgm:spPr/>
      <dgm:t>
        <a:bodyPr/>
        <a:lstStyle/>
        <a:p>
          <a:endParaRPr lang="en-US"/>
        </a:p>
      </dgm:t>
    </dgm:pt>
    <dgm:pt modelId="{411B51C0-8681-7648-9711-120BBDD8F848}">
      <dgm:prSet phldrT="[Text]"/>
      <dgm:spPr/>
      <dgm:t>
        <a:bodyPr/>
        <a:lstStyle/>
        <a:p>
          <a:r>
            <a:rPr lang="en-US" b="0" dirty="0" smtClean="0"/>
            <a:t>Hobbes suggests a powerful state is needed to control humans and bring peace.</a:t>
          </a:r>
          <a:endParaRPr lang="en-US" b="0" dirty="0"/>
        </a:p>
      </dgm:t>
    </dgm:pt>
    <dgm:pt modelId="{F5818704-FAC8-0949-8464-2E96119397BD}" type="parTrans" cxnId="{B9A48953-F201-C145-A708-297F640E0D7B}">
      <dgm:prSet/>
      <dgm:spPr/>
      <dgm:t>
        <a:bodyPr/>
        <a:lstStyle/>
        <a:p>
          <a:endParaRPr lang="en-US"/>
        </a:p>
      </dgm:t>
    </dgm:pt>
    <dgm:pt modelId="{D9FDCF05-A091-1246-AD75-55160DDE1FA9}" type="sibTrans" cxnId="{B9A48953-F201-C145-A708-297F640E0D7B}">
      <dgm:prSet/>
      <dgm:spPr/>
      <dgm:t>
        <a:bodyPr/>
        <a:lstStyle/>
        <a:p>
          <a:endParaRPr lang="en-US"/>
        </a:p>
      </dgm:t>
    </dgm:pt>
    <dgm:pt modelId="{631B08A9-335E-E743-82F6-22DB84F53AB4}">
      <dgm:prSet/>
      <dgm:spPr/>
      <dgm:t>
        <a:bodyPr/>
        <a:lstStyle/>
        <a:p>
          <a:r>
            <a:rPr lang="en-US" dirty="0" smtClean="0"/>
            <a:t>Rousseau argues that human beings were peaceful in the state of nature, what is often referred to as the ‘noble savage’.</a:t>
          </a:r>
        </a:p>
      </dgm:t>
    </dgm:pt>
    <dgm:pt modelId="{92BBD1D8-A233-7146-8F1F-EC030A86B2E1}" type="parTrans" cxnId="{08119669-FCE0-574C-8E30-47D2AEE2C6A6}">
      <dgm:prSet/>
      <dgm:spPr/>
      <dgm:t>
        <a:bodyPr/>
        <a:lstStyle/>
        <a:p>
          <a:endParaRPr lang="en-US"/>
        </a:p>
      </dgm:t>
    </dgm:pt>
    <dgm:pt modelId="{B1206DE1-B16C-624C-888B-8C2E126AED5C}" type="sibTrans" cxnId="{08119669-FCE0-574C-8E30-47D2AEE2C6A6}">
      <dgm:prSet/>
      <dgm:spPr/>
      <dgm:t>
        <a:bodyPr/>
        <a:lstStyle/>
        <a:p>
          <a:endParaRPr lang="en-US"/>
        </a:p>
      </dgm:t>
    </dgm:pt>
    <dgm:pt modelId="{84BEEF6C-F6CE-394C-851A-9B57D0B1832C}" type="pres">
      <dgm:prSet presAssocID="{CF829732-DE5D-4FC7-B677-82B44797624F}" presName="Name0" presStyleCnt="0">
        <dgm:presLayoutVars>
          <dgm:dir/>
          <dgm:animLvl val="lvl"/>
          <dgm:resizeHandles val="exact"/>
        </dgm:presLayoutVars>
      </dgm:prSet>
      <dgm:spPr/>
      <dgm:t>
        <a:bodyPr/>
        <a:lstStyle/>
        <a:p>
          <a:endParaRPr lang="en-US"/>
        </a:p>
      </dgm:t>
    </dgm:pt>
    <dgm:pt modelId="{849E46CB-6B1F-FD47-8960-A2C11EF46253}" type="pres">
      <dgm:prSet presAssocID="{E763F517-F809-4FBD-9702-07C0219BC37E}" presName="composite" presStyleCnt="0"/>
      <dgm:spPr/>
      <dgm:t>
        <a:bodyPr/>
        <a:lstStyle/>
        <a:p>
          <a:endParaRPr lang="en-US"/>
        </a:p>
      </dgm:t>
    </dgm:pt>
    <dgm:pt modelId="{AC87992E-E037-4C42-AD8E-93989B8F3546}" type="pres">
      <dgm:prSet presAssocID="{E763F517-F809-4FBD-9702-07C0219BC37E}" presName="parTx" presStyleLbl="alignNode1" presStyleIdx="0" presStyleCnt="2">
        <dgm:presLayoutVars>
          <dgm:chMax val="0"/>
          <dgm:chPref val="0"/>
          <dgm:bulletEnabled val="1"/>
        </dgm:presLayoutVars>
      </dgm:prSet>
      <dgm:spPr/>
      <dgm:t>
        <a:bodyPr/>
        <a:lstStyle/>
        <a:p>
          <a:endParaRPr lang="en-US"/>
        </a:p>
      </dgm:t>
    </dgm:pt>
    <dgm:pt modelId="{0D6E2EE7-B429-5243-922D-D4BE387436F3}" type="pres">
      <dgm:prSet presAssocID="{E763F517-F809-4FBD-9702-07C0219BC37E}" presName="desTx" presStyleLbl="alignAccFollowNode1" presStyleIdx="0" presStyleCnt="2">
        <dgm:presLayoutVars>
          <dgm:bulletEnabled val="1"/>
        </dgm:presLayoutVars>
      </dgm:prSet>
      <dgm:spPr/>
      <dgm:t>
        <a:bodyPr/>
        <a:lstStyle/>
        <a:p>
          <a:endParaRPr lang="en-US"/>
        </a:p>
      </dgm:t>
    </dgm:pt>
    <dgm:pt modelId="{03B2111A-8275-AC4B-9D0F-770401277285}" type="pres">
      <dgm:prSet presAssocID="{2570F1C4-5579-476C-843D-E5C7BACF6DA7}" presName="space" presStyleCnt="0"/>
      <dgm:spPr/>
      <dgm:t>
        <a:bodyPr/>
        <a:lstStyle/>
        <a:p>
          <a:endParaRPr lang="en-US"/>
        </a:p>
      </dgm:t>
    </dgm:pt>
    <dgm:pt modelId="{29EE78E0-5AF0-9F42-B38A-C4EA35ACE05A}" type="pres">
      <dgm:prSet presAssocID="{39B6E810-4604-4A22-89CE-11597C083810}" presName="composite" presStyleCnt="0"/>
      <dgm:spPr/>
      <dgm:t>
        <a:bodyPr/>
        <a:lstStyle/>
        <a:p>
          <a:endParaRPr lang="en-US"/>
        </a:p>
      </dgm:t>
    </dgm:pt>
    <dgm:pt modelId="{2EB51691-9667-8E43-9A44-7DCB4717DA38}" type="pres">
      <dgm:prSet presAssocID="{39B6E810-4604-4A22-89CE-11597C083810}" presName="parTx" presStyleLbl="alignNode1" presStyleIdx="1" presStyleCnt="2">
        <dgm:presLayoutVars>
          <dgm:chMax val="0"/>
          <dgm:chPref val="0"/>
          <dgm:bulletEnabled val="1"/>
        </dgm:presLayoutVars>
      </dgm:prSet>
      <dgm:spPr/>
      <dgm:t>
        <a:bodyPr/>
        <a:lstStyle/>
        <a:p>
          <a:endParaRPr lang="en-US"/>
        </a:p>
      </dgm:t>
    </dgm:pt>
    <dgm:pt modelId="{EDAEA0AF-DC30-724A-81AE-5B4C55B86DE4}" type="pres">
      <dgm:prSet presAssocID="{39B6E810-4604-4A22-89CE-11597C083810}" presName="desTx" presStyleLbl="alignAccFollowNode1" presStyleIdx="1" presStyleCnt="2">
        <dgm:presLayoutVars>
          <dgm:bulletEnabled val="1"/>
        </dgm:presLayoutVars>
      </dgm:prSet>
      <dgm:spPr/>
      <dgm:t>
        <a:bodyPr/>
        <a:lstStyle/>
        <a:p>
          <a:endParaRPr lang="en-US"/>
        </a:p>
      </dgm:t>
    </dgm:pt>
  </dgm:ptLst>
  <dgm:cxnLst>
    <dgm:cxn modelId="{7CB57F8F-6310-9A47-B465-632F39119C35}" type="presOf" srcId="{CF829732-DE5D-4FC7-B677-82B44797624F}" destId="{84BEEF6C-F6CE-394C-851A-9B57D0B1832C}" srcOrd="0" destOrd="0" presId="urn:microsoft.com/office/officeart/2005/8/layout/hList1"/>
    <dgm:cxn modelId="{0B20A344-1DF0-DE45-BD5A-9E54D93AED8B}" type="presOf" srcId="{C97F0795-23AB-604F-B3CE-30F5A246D52F}" destId="{0D6E2EE7-B429-5243-922D-D4BE387436F3}" srcOrd="0" destOrd="1" presId="urn:microsoft.com/office/officeart/2005/8/layout/hList1"/>
    <dgm:cxn modelId="{D2470B73-BB91-41EB-8B04-2D012BB59999}" srcId="{CF829732-DE5D-4FC7-B677-82B44797624F}" destId="{E763F517-F809-4FBD-9702-07C0219BC37E}" srcOrd="0" destOrd="0" parTransId="{3685EF72-F933-40FC-AB24-2F0BC1B3E980}" sibTransId="{2570F1C4-5579-476C-843D-E5C7BACF6DA7}"/>
    <dgm:cxn modelId="{B9A48953-F201-C145-A708-297F640E0D7B}" srcId="{E763F517-F809-4FBD-9702-07C0219BC37E}" destId="{411B51C0-8681-7648-9711-120BBDD8F848}" srcOrd="2" destOrd="0" parTransId="{F5818704-FAC8-0949-8464-2E96119397BD}" sibTransId="{D9FDCF05-A091-1246-AD75-55160DDE1FA9}"/>
    <dgm:cxn modelId="{C932475A-DFB1-A140-99CD-19F0B5E8FE64}" srcId="{E763F517-F809-4FBD-9702-07C0219BC37E}" destId="{C97F0795-23AB-604F-B3CE-30F5A246D52F}" srcOrd="1" destOrd="0" parTransId="{3F20E0C1-DBB9-5D43-A6D6-0A9FE3256B21}" sibTransId="{CD310CB1-86E8-DF4B-ABD9-A6BD83F503D6}"/>
    <dgm:cxn modelId="{08119669-FCE0-574C-8E30-47D2AEE2C6A6}" srcId="{39B6E810-4604-4A22-89CE-11597C083810}" destId="{631B08A9-335E-E743-82F6-22DB84F53AB4}" srcOrd="1" destOrd="0" parTransId="{92BBD1D8-A233-7146-8F1F-EC030A86B2E1}" sibTransId="{B1206DE1-B16C-624C-888B-8C2E126AED5C}"/>
    <dgm:cxn modelId="{3F78CAD2-34D1-754F-82FA-8C38AE15C074}" type="presOf" srcId="{8A210479-239D-4059-B4E4-8C8381C84B69}" destId="{0D6E2EE7-B429-5243-922D-D4BE387436F3}" srcOrd="0" destOrd="0" presId="urn:microsoft.com/office/officeart/2005/8/layout/hList1"/>
    <dgm:cxn modelId="{954F3228-45DC-BB44-AB1D-42E51286D554}" type="presOf" srcId="{631B08A9-335E-E743-82F6-22DB84F53AB4}" destId="{EDAEA0AF-DC30-724A-81AE-5B4C55B86DE4}" srcOrd="0" destOrd="1" presId="urn:microsoft.com/office/officeart/2005/8/layout/hList1"/>
    <dgm:cxn modelId="{BDFB0518-EFA1-4316-BAD9-FC5919609750}" srcId="{E763F517-F809-4FBD-9702-07C0219BC37E}" destId="{8A210479-239D-4059-B4E4-8C8381C84B69}" srcOrd="0" destOrd="0" parTransId="{8DD6B68B-6A85-447C-A140-1675DA39FDCE}" sibTransId="{41BECC06-A3A7-4FBF-90ED-144D83A8A640}"/>
    <dgm:cxn modelId="{3B9AD959-3AE5-4824-BF14-A5309118E2F7}" srcId="{39B6E810-4604-4A22-89CE-11597C083810}" destId="{5FB31A5E-E6B3-48CD-9632-350C4B89E3DB}" srcOrd="0" destOrd="0" parTransId="{7399D6B8-4431-441A-9D0D-32956D0BB78E}" sibTransId="{BAF6F93C-1936-46F8-A32B-03541A5A6D87}"/>
    <dgm:cxn modelId="{FA407792-9730-4E0F-A5C7-5FEDFB5F4365}" srcId="{CF829732-DE5D-4FC7-B677-82B44797624F}" destId="{39B6E810-4604-4A22-89CE-11597C083810}" srcOrd="1" destOrd="0" parTransId="{3BB94FDF-97D5-4BBB-A653-11EA6BC18237}" sibTransId="{F6D74837-D970-46A8-B61B-F9D2E3A1B9E8}"/>
    <dgm:cxn modelId="{D2D5A8DE-D4B8-7247-A7A0-9298364284FA}" type="presOf" srcId="{39B6E810-4604-4A22-89CE-11597C083810}" destId="{2EB51691-9667-8E43-9A44-7DCB4717DA38}" srcOrd="0" destOrd="0" presId="urn:microsoft.com/office/officeart/2005/8/layout/hList1"/>
    <dgm:cxn modelId="{BAF9D41F-8402-4346-AB8C-69C9AD7A3216}" type="presOf" srcId="{E763F517-F809-4FBD-9702-07C0219BC37E}" destId="{AC87992E-E037-4C42-AD8E-93989B8F3546}" srcOrd="0" destOrd="0" presId="urn:microsoft.com/office/officeart/2005/8/layout/hList1"/>
    <dgm:cxn modelId="{B81138AA-B53C-634A-87D4-DC2AA1D4C7C4}" type="presOf" srcId="{411B51C0-8681-7648-9711-120BBDD8F848}" destId="{0D6E2EE7-B429-5243-922D-D4BE387436F3}" srcOrd="0" destOrd="2" presId="urn:microsoft.com/office/officeart/2005/8/layout/hList1"/>
    <dgm:cxn modelId="{FE51313D-F123-A141-8775-A6B34747736E}" type="presOf" srcId="{5FB31A5E-E6B3-48CD-9632-350C4B89E3DB}" destId="{EDAEA0AF-DC30-724A-81AE-5B4C55B86DE4}" srcOrd="0" destOrd="0" presId="urn:microsoft.com/office/officeart/2005/8/layout/hList1"/>
    <dgm:cxn modelId="{244D90EA-D92A-5144-93A2-E151620CB5F2}" type="presParOf" srcId="{84BEEF6C-F6CE-394C-851A-9B57D0B1832C}" destId="{849E46CB-6B1F-FD47-8960-A2C11EF46253}" srcOrd="0" destOrd="0" presId="urn:microsoft.com/office/officeart/2005/8/layout/hList1"/>
    <dgm:cxn modelId="{A9A4FB7C-2E37-DB4F-B194-1B1AC4DDF991}" type="presParOf" srcId="{849E46CB-6B1F-FD47-8960-A2C11EF46253}" destId="{AC87992E-E037-4C42-AD8E-93989B8F3546}" srcOrd="0" destOrd="0" presId="urn:microsoft.com/office/officeart/2005/8/layout/hList1"/>
    <dgm:cxn modelId="{F7E2B3A3-49D0-1C44-92D9-E39CFF462A8D}" type="presParOf" srcId="{849E46CB-6B1F-FD47-8960-A2C11EF46253}" destId="{0D6E2EE7-B429-5243-922D-D4BE387436F3}" srcOrd="1" destOrd="0" presId="urn:microsoft.com/office/officeart/2005/8/layout/hList1"/>
    <dgm:cxn modelId="{B5FAA406-1F3B-5544-B023-C60AE8F501C9}" type="presParOf" srcId="{84BEEF6C-F6CE-394C-851A-9B57D0B1832C}" destId="{03B2111A-8275-AC4B-9D0F-770401277285}" srcOrd="1" destOrd="0" presId="urn:microsoft.com/office/officeart/2005/8/layout/hList1"/>
    <dgm:cxn modelId="{4F69008B-01A4-DE43-8A1B-C922FEAF7676}" type="presParOf" srcId="{84BEEF6C-F6CE-394C-851A-9B57D0B1832C}" destId="{29EE78E0-5AF0-9F42-B38A-C4EA35ACE05A}" srcOrd="2" destOrd="0" presId="urn:microsoft.com/office/officeart/2005/8/layout/hList1"/>
    <dgm:cxn modelId="{8163627E-511E-0B40-911D-34122288A101}" type="presParOf" srcId="{29EE78E0-5AF0-9F42-B38A-C4EA35ACE05A}" destId="{2EB51691-9667-8E43-9A44-7DCB4717DA38}" srcOrd="0" destOrd="0" presId="urn:microsoft.com/office/officeart/2005/8/layout/hList1"/>
    <dgm:cxn modelId="{27953DF0-1582-A047-83C0-F59A81529CE3}" type="presParOf" srcId="{29EE78E0-5AF0-9F42-B38A-C4EA35ACE05A}" destId="{EDAEA0AF-DC30-724A-81AE-5B4C55B86DE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1A85E-877B-4710-89BE-D215EB77AFB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ltLang="zh-CN"/>
        </a:p>
      </dgm:t>
    </dgm:pt>
    <dgm:pt modelId="{159B70B8-F1BB-4B3D-A558-541DAC90AC4E}">
      <dgm:prSet phldrT="[Text]" custT="1"/>
      <dgm:spPr/>
      <dgm:t>
        <a:bodyPr/>
        <a:lstStyle/>
        <a:p>
          <a:r>
            <a:rPr lang="en-US" altLang="zh-CN" sz="2800" dirty="0" smtClean="0"/>
            <a:t>Human Nature</a:t>
          </a:r>
          <a:endParaRPr lang="en-US" altLang="zh-CN" sz="2800" dirty="0"/>
        </a:p>
      </dgm:t>
    </dgm:pt>
    <dgm:pt modelId="{FB0A6EBC-91F0-4656-A844-922995D733AB}" type="parTrans" cxnId="{459B3362-463D-4445-B46F-13FCB806B325}">
      <dgm:prSet/>
      <dgm:spPr/>
      <dgm:t>
        <a:bodyPr/>
        <a:lstStyle/>
        <a:p>
          <a:endParaRPr lang="en-US" altLang="zh-CN"/>
        </a:p>
      </dgm:t>
    </dgm:pt>
    <dgm:pt modelId="{1863AC73-DADE-4289-8279-B7AA066153AB}" type="sibTrans" cxnId="{459B3362-463D-4445-B46F-13FCB806B325}">
      <dgm:prSet/>
      <dgm:spPr/>
      <dgm:t>
        <a:bodyPr/>
        <a:lstStyle/>
        <a:p>
          <a:endParaRPr lang="en-US" altLang="zh-CN"/>
        </a:p>
      </dgm:t>
    </dgm:pt>
    <dgm:pt modelId="{F2578BE8-DF3B-4F1C-B02A-C94369A0FF7A}">
      <dgm:prSet phldrT="[Text]"/>
      <dgm:spPr/>
      <dgm:t>
        <a:bodyPr/>
        <a:lstStyle/>
        <a:p>
          <a:r>
            <a:rPr lang="en-US" altLang="zh-CN" dirty="0" smtClean="0"/>
            <a:t>Supplies us with a </a:t>
          </a:r>
          <a:r>
            <a:rPr lang="en-US" altLang="zh-CN" i="1" dirty="0" smtClean="0"/>
            <a:t>telos</a:t>
          </a:r>
          <a:r>
            <a:rPr lang="en-US" altLang="zh-CN" dirty="0" smtClean="0"/>
            <a:t> to achieve or normative standards</a:t>
          </a:r>
          <a:endParaRPr lang="en-US" altLang="zh-CN" dirty="0"/>
        </a:p>
      </dgm:t>
    </dgm:pt>
    <dgm:pt modelId="{532228D6-6557-4403-B53B-9BB6C71BBB55}" type="parTrans" cxnId="{88D14949-4D67-44F5-B7F2-B65B393E0593}">
      <dgm:prSet/>
      <dgm:spPr/>
      <dgm:t>
        <a:bodyPr/>
        <a:lstStyle/>
        <a:p>
          <a:endParaRPr lang="en-US" altLang="zh-CN"/>
        </a:p>
      </dgm:t>
    </dgm:pt>
    <dgm:pt modelId="{7D6C663E-CA1D-4328-B05D-396AD8ACB15A}" type="sibTrans" cxnId="{88D14949-4D67-44F5-B7F2-B65B393E0593}">
      <dgm:prSet/>
      <dgm:spPr/>
      <dgm:t>
        <a:bodyPr/>
        <a:lstStyle/>
        <a:p>
          <a:endParaRPr lang="en-US" altLang="zh-CN"/>
        </a:p>
      </dgm:t>
    </dgm:pt>
    <dgm:pt modelId="{2088D412-D355-41D6-B225-E5714593865B}">
      <dgm:prSet phldrT="[Text]" custT="1"/>
      <dgm:spPr/>
      <dgm:t>
        <a:bodyPr/>
        <a:lstStyle/>
        <a:p>
          <a:r>
            <a:rPr lang="en-US" altLang="zh-CN" sz="2400" dirty="0" smtClean="0"/>
            <a:t>Human Condition</a:t>
          </a:r>
          <a:endParaRPr lang="en-US" altLang="zh-CN" sz="2400" dirty="0"/>
        </a:p>
      </dgm:t>
    </dgm:pt>
    <dgm:pt modelId="{EFA250B1-86BA-4869-8CFB-66AD968971AA}" type="parTrans" cxnId="{FA844404-4623-435B-B54E-B593F073F216}">
      <dgm:prSet/>
      <dgm:spPr/>
      <dgm:t>
        <a:bodyPr/>
        <a:lstStyle/>
        <a:p>
          <a:endParaRPr lang="en-US" altLang="zh-CN"/>
        </a:p>
      </dgm:t>
    </dgm:pt>
    <dgm:pt modelId="{D40C20AE-C797-455D-ACA3-4325A81E547D}" type="sibTrans" cxnId="{FA844404-4623-435B-B54E-B593F073F216}">
      <dgm:prSet/>
      <dgm:spPr/>
      <dgm:t>
        <a:bodyPr/>
        <a:lstStyle/>
        <a:p>
          <a:endParaRPr lang="en-US" altLang="zh-CN"/>
        </a:p>
      </dgm:t>
    </dgm:pt>
    <dgm:pt modelId="{E3999BBA-324B-4F72-B64C-84E5D9586EE8}">
      <dgm:prSet phldrT="[Text]"/>
      <dgm:spPr/>
      <dgm:t>
        <a:bodyPr/>
        <a:lstStyle/>
        <a:p>
          <a:r>
            <a:rPr lang="en-US" altLang="zh-CN" i="1" dirty="0" smtClean="0"/>
            <a:t>A priori</a:t>
          </a:r>
          <a:r>
            <a:rPr lang="en-US" altLang="zh-CN" i="0" dirty="0" smtClean="0"/>
            <a:t> limitations for human beings</a:t>
          </a:r>
          <a:endParaRPr lang="en-US" altLang="zh-CN" i="1" dirty="0"/>
        </a:p>
      </dgm:t>
    </dgm:pt>
    <dgm:pt modelId="{157E490C-B187-4640-A055-FF9393A08C15}" type="parTrans" cxnId="{4CC4DC77-18FD-4741-AF4A-A8FA74937AE5}">
      <dgm:prSet/>
      <dgm:spPr/>
      <dgm:t>
        <a:bodyPr/>
        <a:lstStyle/>
        <a:p>
          <a:endParaRPr lang="en-US" altLang="zh-CN"/>
        </a:p>
      </dgm:t>
    </dgm:pt>
    <dgm:pt modelId="{3B98987A-CDDE-46DA-B200-52FC4AB5378E}" type="sibTrans" cxnId="{4CC4DC77-18FD-4741-AF4A-A8FA74937AE5}">
      <dgm:prSet/>
      <dgm:spPr/>
      <dgm:t>
        <a:bodyPr/>
        <a:lstStyle/>
        <a:p>
          <a:endParaRPr lang="en-US" altLang="zh-CN"/>
        </a:p>
      </dgm:t>
    </dgm:pt>
    <dgm:pt modelId="{7571BC8A-8C6F-49FE-8CA2-F84E518D3FF4}" type="pres">
      <dgm:prSet presAssocID="{8291A85E-877B-4710-89BE-D215EB77AFB0}" presName="linear" presStyleCnt="0">
        <dgm:presLayoutVars>
          <dgm:animLvl val="lvl"/>
          <dgm:resizeHandles val="exact"/>
        </dgm:presLayoutVars>
      </dgm:prSet>
      <dgm:spPr/>
      <dgm:t>
        <a:bodyPr/>
        <a:lstStyle/>
        <a:p>
          <a:endParaRPr lang="en-US" altLang="zh-CN"/>
        </a:p>
      </dgm:t>
    </dgm:pt>
    <dgm:pt modelId="{48DF5754-4410-4A6E-8D9C-86902F8D6086}" type="pres">
      <dgm:prSet presAssocID="{159B70B8-F1BB-4B3D-A558-541DAC90AC4E}" presName="parentText" presStyleLbl="node1" presStyleIdx="0" presStyleCnt="2">
        <dgm:presLayoutVars>
          <dgm:chMax val="0"/>
          <dgm:bulletEnabled val="1"/>
        </dgm:presLayoutVars>
      </dgm:prSet>
      <dgm:spPr/>
      <dgm:t>
        <a:bodyPr/>
        <a:lstStyle/>
        <a:p>
          <a:endParaRPr lang="en-US" altLang="zh-CN"/>
        </a:p>
      </dgm:t>
    </dgm:pt>
    <dgm:pt modelId="{E2A59E0F-DCB8-4208-9C55-2B45C647C580}" type="pres">
      <dgm:prSet presAssocID="{159B70B8-F1BB-4B3D-A558-541DAC90AC4E}" presName="childText" presStyleLbl="revTx" presStyleIdx="0" presStyleCnt="2">
        <dgm:presLayoutVars>
          <dgm:bulletEnabled val="1"/>
        </dgm:presLayoutVars>
      </dgm:prSet>
      <dgm:spPr/>
      <dgm:t>
        <a:bodyPr/>
        <a:lstStyle/>
        <a:p>
          <a:endParaRPr lang="en-US" altLang="zh-CN"/>
        </a:p>
      </dgm:t>
    </dgm:pt>
    <dgm:pt modelId="{9BEC44F2-6CFC-4C84-AC29-E3474B35E423}" type="pres">
      <dgm:prSet presAssocID="{2088D412-D355-41D6-B225-E5714593865B}" presName="parentText" presStyleLbl="node1" presStyleIdx="1" presStyleCnt="2">
        <dgm:presLayoutVars>
          <dgm:chMax val="0"/>
          <dgm:bulletEnabled val="1"/>
        </dgm:presLayoutVars>
      </dgm:prSet>
      <dgm:spPr/>
      <dgm:t>
        <a:bodyPr/>
        <a:lstStyle/>
        <a:p>
          <a:endParaRPr lang="en-US" altLang="zh-CN"/>
        </a:p>
      </dgm:t>
    </dgm:pt>
    <dgm:pt modelId="{52510605-F6CD-400A-AD54-D9E8218A1D58}" type="pres">
      <dgm:prSet presAssocID="{2088D412-D355-41D6-B225-E5714593865B}" presName="childText" presStyleLbl="revTx" presStyleIdx="1" presStyleCnt="2">
        <dgm:presLayoutVars>
          <dgm:bulletEnabled val="1"/>
        </dgm:presLayoutVars>
      </dgm:prSet>
      <dgm:spPr/>
      <dgm:t>
        <a:bodyPr/>
        <a:lstStyle/>
        <a:p>
          <a:endParaRPr lang="en-US" altLang="zh-CN"/>
        </a:p>
      </dgm:t>
    </dgm:pt>
  </dgm:ptLst>
  <dgm:cxnLst>
    <dgm:cxn modelId="{D8DAD556-A672-4E24-9C90-A90ED220BC7D}" type="presOf" srcId="{E3999BBA-324B-4F72-B64C-84E5D9586EE8}" destId="{52510605-F6CD-400A-AD54-D9E8218A1D58}" srcOrd="0" destOrd="0" presId="urn:microsoft.com/office/officeart/2005/8/layout/vList2"/>
    <dgm:cxn modelId="{486F3F33-0BCC-4529-BED3-2743875CD93B}" type="presOf" srcId="{159B70B8-F1BB-4B3D-A558-541DAC90AC4E}" destId="{48DF5754-4410-4A6E-8D9C-86902F8D6086}" srcOrd="0" destOrd="0" presId="urn:microsoft.com/office/officeart/2005/8/layout/vList2"/>
    <dgm:cxn modelId="{7A7967F8-CD99-4E07-BE85-75438F8BA8D0}" type="presOf" srcId="{8291A85E-877B-4710-89BE-D215EB77AFB0}" destId="{7571BC8A-8C6F-49FE-8CA2-F84E518D3FF4}" srcOrd="0" destOrd="0" presId="urn:microsoft.com/office/officeart/2005/8/layout/vList2"/>
    <dgm:cxn modelId="{4CC4DC77-18FD-4741-AF4A-A8FA74937AE5}" srcId="{2088D412-D355-41D6-B225-E5714593865B}" destId="{E3999BBA-324B-4F72-B64C-84E5D9586EE8}" srcOrd="0" destOrd="0" parTransId="{157E490C-B187-4640-A055-FF9393A08C15}" sibTransId="{3B98987A-CDDE-46DA-B200-52FC4AB5378E}"/>
    <dgm:cxn modelId="{FA844404-4623-435B-B54E-B593F073F216}" srcId="{8291A85E-877B-4710-89BE-D215EB77AFB0}" destId="{2088D412-D355-41D6-B225-E5714593865B}" srcOrd="1" destOrd="0" parTransId="{EFA250B1-86BA-4869-8CFB-66AD968971AA}" sibTransId="{D40C20AE-C797-455D-ACA3-4325A81E547D}"/>
    <dgm:cxn modelId="{125262F8-1D21-4FF1-B92C-1394C3F53616}" type="presOf" srcId="{F2578BE8-DF3B-4F1C-B02A-C94369A0FF7A}" destId="{E2A59E0F-DCB8-4208-9C55-2B45C647C580}" srcOrd="0" destOrd="0" presId="urn:microsoft.com/office/officeart/2005/8/layout/vList2"/>
    <dgm:cxn modelId="{459B3362-463D-4445-B46F-13FCB806B325}" srcId="{8291A85E-877B-4710-89BE-D215EB77AFB0}" destId="{159B70B8-F1BB-4B3D-A558-541DAC90AC4E}" srcOrd="0" destOrd="0" parTransId="{FB0A6EBC-91F0-4656-A844-922995D733AB}" sibTransId="{1863AC73-DADE-4289-8279-B7AA066153AB}"/>
    <dgm:cxn modelId="{88D14949-4D67-44F5-B7F2-B65B393E0593}" srcId="{159B70B8-F1BB-4B3D-A558-541DAC90AC4E}" destId="{F2578BE8-DF3B-4F1C-B02A-C94369A0FF7A}" srcOrd="0" destOrd="0" parTransId="{532228D6-6557-4403-B53B-9BB6C71BBB55}" sibTransId="{7D6C663E-CA1D-4328-B05D-396AD8ACB15A}"/>
    <dgm:cxn modelId="{DCEB5E18-41EF-4DFC-B4B2-48A43E3EC9A1}" type="presOf" srcId="{2088D412-D355-41D6-B225-E5714593865B}" destId="{9BEC44F2-6CFC-4C84-AC29-E3474B35E423}" srcOrd="0" destOrd="0" presId="urn:microsoft.com/office/officeart/2005/8/layout/vList2"/>
    <dgm:cxn modelId="{07F46161-D586-4A45-8375-A64B1786DC93}" type="presParOf" srcId="{7571BC8A-8C6F-49FE-8CA2-F84E518D3FF4}" destId="{48DF5754-4410-4A6E-8D9C-86902F8D6086}" srcOrd="0" destOrd="0" presId="urn:microsoft.com/office/officeart/2005/8/layout/vList2"/>
    <dgm:cxn modelId="{0DD62AF5-ABD7-4BA2-AF5C-FC41EB43E002}" type="presParOf" srcId="{7571BC8A-8C6F-49FE-8CA2-F84E518D3FF4}" destId="{E2A59E0F-DCB8-4208-9C55-2B45C647C580}" srcOrd="1" destOrd="0" presId="urn:microsoft.com/office/officeart/2005/8/layout/vList2"/>
    <dgm:cxn modelId="{BAD00FB0-E75E-4BE3-983F-3FB4BE5C5564}" type="presParOf" srcId="{7571BC8A-8C6F-49FE-8CA2-F84E518D3FF4}" destId="{9BEC44F2-6CFC-4C84-AC29-E3474B35E423}" srcOrd="2" destOrd="0" presId="urn:microsoft.com/office/officeart/2005/8/layout/vList2"/>
    <dgm:cxn modelId="{2872A01B-2372-4D78-B619-66A87D0660DE}" type="presParOf" srcId="{7571BC8A-8C6F-49FE-8CA2-F84E518D3FF4}" destId="{52510605-F6CD-400A-AD54-D9E8218A1D5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0C4426-D353-42CE-88E9-AEFA10456869}"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6454A824-DB37-45FC-AA39-F888C140E47A}">
      <dgm:prSet phldrT="[Text]"/>
      <dgm:spPr/>
      <dgm:t>
        <a:bodyPr/>
        <a:lstStyle/>
        <a:p>
          <a:r>
            <a:rPr lang="en-US" altLang="zh-CN" i="1" dirty="0" smtClean="0"/>
            <a:t>1. Goal of Philosophy</a:t>
          </a:r>
          <a:r>
            <a:rPr lang="en-US" altLang="zh-CN" dirty="0" smtClean="0"/>
            <a:t>: </a:t>
          </a:r>
        </a:p>
        <a:p>
          <a:r>
            <a:rPr lang="en-US" altLang="zh-CN" dirty="0" smtClean="0"/>
            <a:t>Self-Transformation</a:t>
          </a:r>
          <a:endParaRPr lang="en-US" altLang="zh-CN" dirty="0"/>
        </a:p>
      </dgm:t>
    </dgm:pt>
    <dgm:pt modelId="{6C0084B0-E693-4919-B5BE-0D3013567F33}" type="parTrans" cxnId="{59D1D7FC-4787-4AC7-B3FE-EE45A5B33367}">
      <dgm:prSet/>
      <dgm:spPr/>
      <dgm:t>
        <a:bodyPr/>
        <a:lstStyle/>
        <a:p>
          <a:endParaRPr lang="en-US" altLang="zh-CN"/>
        </a:p>
      </dgm:t>
    </dgm:pt>
    <dgm:pt modelId="{B390A864-5F7D-4C8E-88B1-6B9277BC7D1E}" type="sibTrans" cxnId="{59D1D7FC-4787-4AC7-B3FE-EE45A5B33367}">
      <dgm:prSet/>
      <dgm:spPr/>
      <dgm:t>
        <a:bodyPr/>
        <a:lstStyle/>
        <a:p>
          <a:endParaRPr lang="en-US" altLang="zh-CN"/>
        </a:p>
      </dgm:t>
    </dgm:pt>
    <dgm:pt modelId="{F06EFDFC-BFF6-465A-89A7-BB9B3794AD4E}">
      <dgm:prSet phldrT="[Text]"/>
      <dgm:spPr/>
      <dgm:t>
        <a:bodyPr/>
        <a:lstStyle/>
        <a:p>
          <a:r>
            <a:rPr lang="en-US" altLang="zh-CN" i="1" dirty="0" smtClean="0"/>
            <a:t>2. Setting of Philosophy</a:t>
          </a:r>
          <a:r>
            <a:rPr lang="en-US" altLang="zh-CN" dirty="0" smtClean="0"/>
            <a:t>: </a:t>
          </a:r>
        </a:p>
        <a:p>
          <a:r>
            <a:rPr lang="en-US" altLang="zh-CN" dirty="0" smtClean="0"/>
            <a:t>Practiced in a Group or School</a:t>
          </a:r>
        </a:p>
      </dgm:t>
    </dgm:pt>
    <dgm:pt modelId="{D0E6A419-87D6-4016-81BA-FC1E1EB456C0}" type="parTrans" cxnId="{EE59710E-220A-463A-85B4-FD69F9950D98}">
      <dgm:prSet/>
      <dgm:spPr/>
      <dgm:t>
        <a:bodyPr/>
        <a:lstStyle/>
        <a:p>
          <a:endParaRPr lang="en-US" altLang="zh-CN"/>
        </a:p>
      </dgm:t>
    </dgm:pt>
    <dgm:pt modelId="{6C955F8E-7865-47D4-98EB-1FAA3B00FCB0}" type="sibTrans" cxnId="{EE59710E-220A-463A-85B4-FD69F9950D98}">
      <dgm:prSet/>
      <dgm:spPr/>
      <dgm:t>
        <a:bodyPr/>
        <a:lstStyle/>
        <a:p>
          <a:endParaRPr lang="en-US" altLang="zh-CN"/>
        </a:p>
      </dgm:t>
    </dgm:pt>
    <dgm:pt modelId="{0B7A18A8-692D-42F8-A24B-D91A536BAE74}">
      <dgm:prSet/>
      <dgm:spPr/>
      <dgm:t>
        <a:bodyPr/>
        <a:lstStyle/>
        <a:p>
          <a:r>
            <a:rPr lang="en-US" altLang="zh-CN" i="1" dirty="0" smtClean="0"/>
            <a:t>3. Psychological Assumption</a:t>
          </a:r>
          <a:r>
            <a:rPr lang="en-US" altLang="zh-CN" dirty="0" smtClean="0"/>
            <a:t>: </a:t>
          </a:r>
        </a:p>
        <a:p>
          <a:r>
            <a:rPr lang="en-US" altLang="zh-CN" dirty="0" smtClean="0"/>
            <a:t>Philosophical training can lead to a change in human beings.</a:t>
          </a:r>
          <a:endParaRPr lang="en-US" altLang="zh-CN" dirty="0"/>
        </a:p>
      </dgm:t>
    </dgm:pt>
    <dgm:pt modelId="{E0B70A4D-48AB-4C3B-B65B-217D4514EABC}" type="parTrans" cxnId="{AF814DD9-6A40-4075-9659-7EBC5D58E3E8}">
      <dgm:prSet/>
      <dgm:spPr/>
      <dgm:t>
        <a:bodyPr/>
        <a:lstStyle/>
        <a:p>
          <a:endParaRPr lang="en-US" altLang="zh-CN"/>
        </a:p>
      </dgm:t>
    </dgm:pt>
    <dgm:pt modelId="{8BC01BE9-494E-46EF-8D0D-86EBDF29422E}" type="sibTrans" cxnId="{AF814DD9-6A40-4075-9659-7EBC5D58E3E8}">
      <dgm:prSet/>
      <dgm:spPr/>
      <dgm:t>
        <a:bodyPr/>
        <a:lstStyle/>
        <a:p>
          <a:endParaRPr lang="en-US" altLang="zh-CN"/>
        </a:p>
      </dgm:t>
    </dgm:pt>
    <dgm:pt modelId="{88DD2C98-6547-464F-8A06-C1DCB1F4DB85}">
      <dgm:prSet/>
      <dgm:spPr/>
      <dgm:t>
        <a:bodyPr/>
        <a:lstStyle/>
        <a:p>
          <a:r>
            <a:rPr lang="en-US" altLang="zh-CN" i="1" dirty="0" smtClean="0"/>
            <a:t>4. Metaphysical Context</a:t>
          </a:r>
          <a:r>
            <a:rPr lang="en-US" altLang="zh-CN" dirty="0" smtClean="0"/>
            <a:t>: </a:t>
          </a:r>
        </a:p>
        <a:p>
          <a:r>
            <a:rPr lang="en-US" altLang="zh-CN" dirty="0" smtClean="0"/>
            <a:t>Philosophers should cultivate ‘cosmic consciousness’</a:t>
          </a:r>
          <a:endParaRPr lang="en-US" altLang="zh-CN" dirty="0"/>
        </a:p>
      </dgm:t>
    </dgm:pt>
    <dgm:pt modelId="{7D0A0DE4-83F4-4F87-AA47-FFCEF582D49A}" type="parTrans" cxnId="{53FB2441-18BA-4BBD-AC30-0AEF9014A8CE}">
      <dgm:prSet/>
      <dgm:spPr/>
      <dgm:t>
        <a:bodyPr/>
        <a:lstStyle/>
        <a:p>
          <a:endParaRPr lang="en-US" altLang="zh-CN"/>
        </a:p>
      </dgm:t>
    </dgm:pt>
    <dgm:pt modelId="{3AF464C2-79A0-4F54-9D0F-9D4DC90EFAE9}" type="sibTrans" cxnId="{53FB2441-18BA-4BBD-AC30-0AEF9014A8CE}">
      <dgm:prSet/>
      <dgm:spPr/>
      <dgm:t>
        <a:bodyPr/>
        <a:lstStyle/>
        <a:p>
          <a:endParaRPr lang="en-US" altLang="zh-CN"/>
        </a:p>
      </dgm:t>
    </dgm:pt>
    <dgm:pt modelId="{8E93F0E2-F493-45BB-AA63-7746DA423BF2}" type="pres">
      <dgm:prSet presAssocID="{CA0C4426-D353-42CE-88E9-AEFA10456869}" presName="diagram" presStyleCnt="0">
        <dgm:presLayoutVars>
          <dgm:dir/>
          <dgm:resizeHandles val="exact"/>
        </dgm:presLayoutVars>
      </dgm:prSet>
      <dgm:spPr/>
      <dgm:t>
        <a:bodyPr/>
        <a:lstStyle/>
        <a:p>
          <a:endParaRPr lang="en-US" altLang="zh-CN"/>
        </a:p>
      </dgm:t>
    </dgm:pt>
    <dgm:pt modelId="{28296334-B704-4D1B-9092-504879196C4E}" type="pres">
      <dgm:prSet presAssocID="{6454A824-DB37-45FC-AA39-F888C140E47A}" presName="node" presStyleLbl="node1" presStyleIdx="0" presStyleCnt="4">
        <dgm:presLayoutVars>
          <dgm:bulletEnabled val="1"/>
        </dgm:presLayoutVars>
      </dgm:prSet>
      <dgm:spPr/>
      <dgm:t>
        <a:bodyPr/>
        <a:lstStyle/>
        <a:p>
          <a:endParaRPr lang="en-US" altLang="zh-CN"/>
        </a:p>
      </dgm:t>
    </dgm:pt>
    <dgm:pt modelId="{AA167FB2-35C1-468A-89F5-DAE9256C78C2}" type="pres">
      <dgm:prSet presAssocID="{B390A864-5F7D-4C8E-88B1-6B9277BC7D1E}" presName="sibTrans" presStyleCnt="0"/>
      <dgm:spPr/>
    </dgm:pt>
    <dgm:pt modelId="{704E747A-4279-4DC2-A539-63F382B39920}" type="pres">
      <dgm:prSet presAssocID="{F06EFDFC-BFF6-465A-89A7-BB9B3794AD4E}" presName="node" presStyleLbl="node1" presStyleIdx="1" presStyleCnt="4">
        <dgm:presLayoutVars>
          <dgm:bulletEnabled val="1"/>
        </dgm:presLayoutVars>
      </dgm:prSet>
      <dgm:spPr/>
      <dgm:t>
        <a:bodyPr/>
        <a:lstStyle/>
        <a:p>
          <a:endParaRPr lang="en-US" altLang="zh-CN"/>
        </a:p>
      </dgm:t>
    </dgm:pt>
    <dgm:pt modelId="{8CB51209-EFC4-4888-AF81-97279B70CAB2}" type="pres">
      <dgm:prSet presAssocID="{6C955F8E-7865-47D4-98EB-1FAA3B00FCB0}" presName="sibTrans" presStyleCnt="0"/>
      <dgm:spPr/>
    </dgm:pt>
    <dgm:pt modelId="{162D0233-AA12-4A53-9BF5-24370962DEEB}" type="pres">
      <dgm:prSet presAssocID="{0B7A18A8-692D-42F8-A24B-D91A536BAE74}" presName="node" presStyleLbl="node1" presStyleIdx="2" presStyleCnt="4">
        <dgm:presLayoutVars>
          <dgm:bulletEnabled val="1"/>
        </dgm:presLayoutVars>
      </dgm:prSet>
      <dgm:spPr/>
      <dgm:t>
        <a:bodyPr/>
        <a:lstStyle/>
        <a:p>
          <a:endParaRPr lang="en-US" altLang="zh-CN"/>
        </a:p>
      </dgm:t>
    </dgm:pt>
    <dgm:pt modelId="{BC5494F7-6BD4-414D-B67E-14DE982E13F8}" type="pres">
      <dgm:prSet presAssocID="{8BC01BE9-494E-46EF-8D0D-86EBDF29422E}" presName="sibTrans" presStyleCnt="0"/>
      <dgm:spPr/>
    </dgm:pt>
    <dgm:pt modelId="{16347133-2E14-4ECD-A9BE-04AD2B0DECC1}" type="pres">
      <dgm:prSet presAssocID="{88DD2C98-6547-464F-8A06-C1DCB1F4DB85}" presName="node" presStyleLbl="node1" presStyleIdx="3" presStyleCnt="4">
        <dgm:presLayoutVars>
          <dgm:bulletEnabled val="1"/>
        </dgm:presLayoutVars>
      </dgm:prSet>
      <dgm:spPr/>
      <dgm:t>
        <a:bodyPr/>
        <a:lstStyle/>
        <a:p>
          <a:endParaRPr lang="en-US" altLang="zh-CN"/>
        </a:p>
      </dgm:t>
    </dgm:pt>
  </dgm:ptLst>
  <dgm:cxnLst>
    <dgm:cxn modelId="{F535EE0B-97F1-4BCE-BAAE-7151A12985B7}" type="presOf" srcId="{88DD2C98-6547-464F-8A06-C1DCB1F4DB85}" destId="{16347133-2E14-4ECD-A9BE-04AD2B0DECC1}" srcOrd="0" destOrd="0" presId="urn:microsoft.com/office/officeart/2005/8/layout/default"/>
    <dgm:cxn modelId="{AF814DD9-6A40-4075-9659-7EBC5D58E3E8}" srcId="{CA0C4426-D353-42CE-88E9-AEFA10456869}" destId="{0B7A18A8-692D-42F8-A24B-D91A536BAE74}" srcOrd="2" destOrd="0" parTransId="{E0B70A4D-48AB-4C3B-B65B-217D4514EABC}" sibTransId="{8BC01BE9-494E-46EF-8D0D-86EBDF29422E}"/>
    <dgm:cxn modelId="{5BCC30FF-74E3-48BD-AB9F-A2238A0FB7E6}" type="presOf" srcId="{CA0C4426-D353-42CE-88E9-AEFA10456869}" destId="{8E93F0E2-F493-45BB-AA63-7746DA423BF2}" srcOrd="0" destOrd="0" presId="urn:microsoft.com/office/officeart/2005/8/layout/default"/>
    <dgm:cxn modelId="{59D1D7FC-4787-4AC7-B3FE-EE45A5B33367}" srcId="{CA0C4426-D353-42CE-88E9-AEFA10456869}" destId="{6454A824-DB37-45FC-AA39-F888C140E47A}" srcOrd="0" destOrd="0" parTransId="{6C0084B0-E693-4919-B5BE-0D3013567F33}" sibTransId="{B390A864-5F7D-4C8E-88B1-6B9277BC7D1E}"/>
    <dgm:cxn modelId="{25BA2B04-816A-486B-87A4-2A654A57EA26}" type="presOf" srcId="{F06EFDFC-BFF6-465A-89A7-BB9B3794AD4E}" destId="{704E747A-4279-4DC2-A539-63F382B39920}" srcOrd="0" destOrd="0" presId="urn:microsoft.com/office/officeart/2005/8/layout/default"/>
    <dgm:cxn modelId="{53FB2441-18BA-4BBD-AC30-0AEF9014A8CE}" srcId="{CA0C4426-D353-42CE-88E9-AEFA10456869}" destId="{88DD2C98-6547-464F-8A06-C1DCB1F4DB85}" srcOrd="3" destOrd="0" parTransId="{7D0A0DE4-83F4-4F87-AA47-FFCEF582D49A}" sibTransId="{3AF464C2-79A0-4F54-9D0F-9D4DC90EFAE9}"/>
    <dgm:cxn modelId="{EE59710E-220A-463A-85B4-FD69F9950D98}" srcId="{CA0C4426-D353-42CE-88E9-AEFA10456869}" destId="{F06EFDFC-BFF6-465A-89A7-BB9B3794AD4E}" srcOrd="1" destOrd="0" parTransId="{D0E6A419-87D6-4016-81BA-FC1E1EB456C0}" sibTransId="{6C955F8E-7865-47D4-98EB-1FAA3B00FCB0}"/>
    <dgm:cxn modelId="{8D02F4CA-9D55-41BD-A624-07684E3F85CA}" type="presOf" srcId="{0B7A18A8-692D-42F8-A24B-D91A536BAE74}" destId="{162D0233-AA12-4A53-9BF5-24370962DEEB}" srcOrd="0" destOrd="0" presId="urn:microsoft.com/office/officeart/2005/8/layout/default"/>
    <dgm:cxn modelId="{AB131DA4-64AF-445D-AC7F-CE7D3B254D8F}" type="presOf" srcId="{6454A824-DB37-45FC-AA39-F888C140E47A}" destId="{28296334-B704-4D1B-9092-504879196C4E}" srcOrd="0" destOrd="0" presId="urn:microsoft.com/office/officeart/2005/8/layout/default"/>
    <dgm:cxn modelId="{3A8053F9-28A6-4F95-84D0-8E6DF6C12D1F}" type="presParOf" srcId="{8E93F0E2-F493-45BB-AA63-7746DA423BF2}" destId="{28296334-B704-4D1B-9092-504879196C4E}" srcOrd="0" destOrd="0" presId="urn:microsoft.com/office/officeart/2005/8/layout/default"/>
    <dgm:cxn modelId="{17E9A38F-7645-48A2-86F7-D1DA0F776368}" type="presParOf" srcId="{8E93F0E2-F493-45BB-AA63-7746DA423BF2}" destId="{AA167FB2-35C1-468A-89F5-DAE9256C78C2}" srcOrd="1" destOrd="0" presId="urn:microsoft.com/office/officeart/2005/8/layout/default"/>
    <dgm:cxn modelId="{98F34ECA-8721-4E34-B415-5D42B4ED968A}" type="presParOf" srcId="{8E93F0E2-F493-45BB-AA63-7746DA423BF2}" destId="{704E747A-4279-4DC2-A539-63F382B39920}" srcOrd="2" destOrd="0" presId="urn:microsoft.com/office/officeart/2005/8/layout/default"/>
    <dgm:cxn modelId="{846D8E29-D668-4B60-97A3-70673DB1419C}" type="presParOf" srcId="{8E93F0E2-F493-45BB-AA63-7746DA423BF2}" destId="{8CB51209-EFC4-4888-AF81-97279B70CAB2}" srcOrd="3" destOrd="0" presId="urn:microsoft.com/office/officeart/2005/8/layout/default"/>
    <dgm:cxn modelId="{EB1E79E7-AAC3-4326-A55F-189850B4CBD3}" type="presParOf" srcId="{8E93F0E2-F493-45BB-AA63-7746DA423BF2}" destId="{162D0233-AA12-4A53-9BF5-24370962DEEB}" srcOrd="4" destOrd="0" presId="urn:microsoft.com/office/officeart/2005/8/layout/default"/>
    <dgm:cxn modelId="{E19DF9CE-1146-432C-9DD7-2F5240869590}" type="presParOf" srcId="{8E93F0E2-F493-45BB-AA63-7746DA423BF2}" destId="{BC5494F7-6BD4-414D-B67E-14DE982E13F8}" srcOrd="5" destOrd="0" presId="urn:microsoft.com/office/officeart/2005/8/layout/default"/>
    <dgm:cxn modelId="{DAB9559C-6369-4F4E-8A50-461200AF5D82}" type="presParOf" srcId="{8E93F0E2-F493-45BB-AA63-7746DA423BF2}" destId="{16347133-2E14-4ECD-A9BE-04AD2B0DECC1}"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8B0BF9-26AB-4540-9CA1-538D939D29F5}"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ltLang="zh-CN"/>
        </a:p>
      </dgm:t>
    </dgm:pt>
    <dgm:pt modelId="{7D6D999F-32B8-4922-A11D-7E4697542CB9}">
      <dgm:prSet phldrT="[Text]" custT="1"/>
      <dgm:spPr/>
      <dgm:t>
        <a:bodyPr/>
        <a:lstStyle/>
        <a:p>
          <a:r>
            <a:rPr lang="en-US" altLang="zh-CN" sz="1600" i="1" dirty="0" smtClean="0"/>
            <a:t>5. Living according to Reason </a:t>
          </a:r>
        </a:p>
        <a:p>
          <a:r>
            <a:rPr lang="en-US" altLang="zh-CN" sz="1600" dirty="0" smtClean="0"/>
            <a:t>Conducing one’s life according to reason (not custom or </a:t>
          </a:r>
          <a:r>
            <a:rPr lang="en-US" altLang="zh-CN" sz="1600" smtClean="0"/>
            <a:t>religion)</a:t>
          </a:r>
          <a:endParaRPr lang="en-US" altLang="zh-CN" sz="1600" dirty="0"/>
        </a:p>
      </dgm:t>
    </dgm:pt>
    <dgm:pt modelId="{EDCB745C-BBBE-422D-9E44-829E69FD75ED}" type="parTrans" cxnId="{EF18EDE2-0167-4181-AE72-228DC8EBE5F2}">
      <dgm:prSet/>
      <dgm:spPr/>
      <dgm:t>
        <a:bodyPr/>
        <a:lstStyle/>
        <a:p>
          <a:endParaRPr lang="en-US" altLang="zh-CN"/>
        </a:p>
      </dgm:t>
    </dgm:pt>
    <dgm:pt modelId="{5E102589-1C8F-430F-A7F4-EB2F369C041E}" type="sibTrans" cxnId="{EF18EDE2-0167-4181-AE72-228DC8EBE5F2}">
      <dgm:prSet/>
      <dgm:spPr/>
      <dgm:t>
        <a:bodyPr/>
        <a:lstStyle/>
        <a:p>
          <a:endParaRPr lang="en-US" altLang="zh-CN"/>
        </a:p>
      </dgm:t>
    </dgm:pt>
    <dgm:pt modelId="{1FFB859C-AE4A-44BF-868F-441877A29A6A}" type="pres">
      <dgm:prSet presAssocID="{078B0BF9-26AB-4540-9CA1-538D939D29F5}" presName="diagram" presStyleCnt="0">
        <dgm:presLayoutVars>
          <dgm:dir/>
          <dgm:resizeHandles val="exact"/>
        </dgm:presLayoutVars>
      </dgm:prSet>
      <dgm:spPr/>
      <dgm:t>
        <a:bodyPr/>
        <a:lstStyle/>
        <a:p>
          <a:endParaRPr lang="en-US" altLang="zh-CN"/>
        </a:p>
      </dgm:t>
    </dgm:pt>
    <dgm:pt modelId="{0EAEF9A4-90CA-4060-8C2E-BD1079B98AAD}" type="pres">
      <dgm:prSet presAssocID="{7D6D999F-32B8-4922-A11D-7E4697542CB9}" presName="node" presStyleLbl="node1" presStyleIdx="0" presStyleCnt="1">
        <dgm:presLayoutVars>
          <dgm:bulletEnabled val="1"/>
        </dgm:presLayoutVars>
      </dgm:prSet>
      <dgm:spPr/>
      <dgm:t>
        <a:bodyPr/>
        <a:lstStyle/>
        <a:p>
          <a:endParaRPr lang="en-US" altLang="zh-CN"/>
        </a:p>
      </dgm:t>
    </dgm:pt>
  </dgm:ptLst>
  <dgm:cxnLst>
    <dgm:cxn modelId="{CA2DC21F-1BED-45BE-BF71-66B154569CA0}" type="presOf" srcId="{7D6D999F-32B8-4922-A11D-7E4697542CB9}" destId="{0EAEF9A4-90CA-4060-8C2E-BD1079B98AAD}" srcOrd="0" destOrd="0" presId="urn:microsoft.com/office/officeart/2005/8/layout/default"/>
    <dgm:cxn modelId="{EB77797A-AFCF-4589-886A-4522DA5A0391}" type="presOf" srcId="{078B0BF9-26AB-4540-9CA1-538D939D29F5}" destId="{1FFB859C-AE4A-44BF-868F-441877A29A6A}" srcOrd="0" destOrd="0" presId="urn:microsoft.com/office/officeart/2005/8/layout/default"/>
    <dgm:cxn modelId="{EF18EDE2-0167-4181-AE72-228DC8EBE5F2}" srcId="{078B0BF9-26AB-4540-9CA1-538D939D29F5}" destId="{7D6D999F-32B8-4922-A11D-7E4697542CB9}" srcOrd="0" destOrd="0" parTransId="{EDCB745C-BBBE-422D-9E44-829E69FD75ED}" sibTransId="{5E102589-1C8F-430F-A7F4-EB2F369C041E}"/>
    <dgm:cxn modelId="{9D00B15C-38F5-4EEC-B037-6D6B630C8987}" type="presParOf" srcId="{1FFB859C-AE4A-44BF-868F-441877A29A6A}" destId="{0EAEF9A4-90CA-4060-8C2E-BD1079B98AAD}"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3B5557-157A-4F9E-9CB4-9124592E5D02}"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3E644460-3FE5-4C3D-9E53-DBAE7D4919D2}">
      <dgm:prSet phldrT="[Text]"/>
      <dgm:spPr/>
      <dgm:t>
        <a:bodyPr/>
        <a:lstStyle/>
        <a:p>
          <a:r>
            <a:rPr lang="en-US" altLang="zh-CN" dirty="0" smtClean="0"/>
            <a:t>Plato’s Academy</a:t>
          </a:r>
          <a:endParaRPr lang="en-US" altLang="zh-CN" dirty="0"/>
        </a:p>
      </dgm:t>
    </dgm:pt>
    <dgm:pt modelId="{4CFF59D7-64A5-479B-90F3-B3947397A454}" type="parTrans" cxnId="{1CEA5108-2E9D-455E-9532-7A2FDC70DAAD}">
      <dgm:prSet/>
      <dgm:spPr/>
      <dgm:t>
        <a:bodyPr/>
        <a:lstStyle/>
        <a:p>
          <a:endParaRPr lang="en-US" altLang="zh-CN"/>
        </a:p>
      </dgm:t>
    </dgm:pt>
    <dgm:pt modelId="{075550E3-D4A0-4B3E-8C26-4D321B0107D6}" type="sibTrans" cxnId="{1CEA5108-2E9D-455E-9532-7A2FDC70DAAD}">
      <dgm:prSet/>
      <dgm:spPr/>
      <dgm:t>
        <a:bodyPr/>
        <a:lstStyle/>
        <a:p>
          <a:endParaRPr lang="en-US" altLang="zh-CN"/>
        </a:p>
      </dgm:t>
    </dgm:pt>
    <dgm:pt modelId="{7C48550C-905D-4EA5-8FFB-A8CB5BC7D38E}">
      <dgm:prSet phldrT="[Text]"/>
      <dgm:spPr/>
      <dgm:t>
        <a:bodyPr/>
        <a:lstStyle/>
        <a:p>
          <a:r>
            <a:rPr lang="en-US" altLang="zh-CN" dirty="0" smtClean="0"/>
            <a:t>Aristotle’s Lyceum</a:t>
          </a:r>
          <a:endParaRPr lang="en-US" altLang="zh-CN" dirty="0"/>
        </a:p>
      </dgm:t>
    </dgm:pt>
    <dgm:pt modelId="{935709DE-BBE9-4A00-82D4-0747E205378C}" type="parTrans" cxnId="{A126E55E-75E8-42C1-80F3-125BDB719FF3}">
      <dgm:prSet/>
      <dgm:spPr/>
      <dgm:t>
        <a:bodyPr/>
        <a:lstStyle/>
        <a:p>
          <a:endParaRPr lang="en-US" altLang="zh-CN"/>
        </a:p>
      </dgm:t>
    </dgm:pt>
    <dgm:pt modelId="{2D04A248-7208-4358-9E91-BDDB3A1FD64C}" type="sibTrans" cxnId="{A126E55E-75E8-42C1-80F3-125BDB719FF3}">
      <dgm:prSet/>
      <dgm:spPr/>
      <dgm:t>
        <a:bodyPr/>
        <a:lstStyle/>
        <a:p>
          <a:endParaRPr lang="en-US" altLang="zh-CN"/>
        </a:p>
      </dgm:t>
    </dgm:pt>
    <dgm:pt modelId="{B16EE3DD-1ADF-49A0-85BE-7F0DBE6DAF2F}">
      <dgm:prSet phldrT="[Text]"/>
      <dgm:spPr/>
      <dgm:t>
        <a:bodyPr/>
        <a:lstStyle/>
        <a:p>
          <a:r>
            <a:rPr lang="en-US" altLang="zh-CN" dirty="0" smtClean="0"/>
            <a:t>The Cynics</a:t>
          </a:r>
          <a:endParaRPr lang="en-US" altLang="zh-CN" dirty="0"/>
        </a:p>
      </dgm:t>
    </dgm:pt>
    <dgm:pt modelId="{C2EA145F-A6B2-4D41-BCA6-EA2796129C94}" type="parTrans" cxnId="{AD8E1FE7-A627-4352-8A65-49B46614F71D}">
      <dgm:prSet/>
      <dgm:spPr/>
      <dgm:t>
        <a:bodyPr/>
        <a:lstStyle/>
        <a:p>
          <a:endParaRPr lang="en-US" altLang="zh-CN"/>
        </a:p>
      </dgm:t>
    </dgm:pt>
    <dgm:pt modelId="{AF19CADF-6629-4318-85D7-CE0249C4A8AC}" type="sibTrans" cxnId="{AD8E1FE7-A627-4352-8A65-49B46614F71D}">
      <dgm:prSet/>
      <dgm:spPr/>
      <dgm:t>
        <a:bodyPr/>
        <a:lstStyle/>
        <a:p>
          <a:endParaRPr lang="en-US" altLang="zh-CN"/>
        </a:p>
      </dgm:t>
    </dgm:pt>
    <dgm:pt modelId="{DC1D10AF-57CC-41CE-99DC-A660C80AA583}">
      <dgm:prSet phldrT="[Text]"/>
      <dgm:spPr/>
      <dgm:t>
        <a:bodyPr/>
        <a:lstStyle/>
        <a:p>
          <a:r>
            <a:rPr lang="en-US" altLang="zh-CN" dirty="0" smtClean="0"/>
            <a:t>The Skeptics</a:t>
          </a:r>
          <a:endParaRPr lang="en-US" altLang="zh-CN" dirty="0"/>
        </a:p>
      </dgm:t>
    </dgm:pt>
    <dgm:pt modelId="{63FAF281-19ED-49BA-AA19-64B0DBF4231A}" type="parTrans" cxnId="{B21316EF-14B3-4F64-A82C-09445E637552}">
      <dgm:prSet/>
      <dgm:spPr/>
      <dgm:t>
        <a:bodyPr/>
        <a:lstStyle/>
        <a:p>
          <a:endParaRPr lang="en-US" altLang="zh-CN"/>
        </a:p>
      </dgm:t>
    </dgm:pt>
    <dgm:pt modelId="{0B242F06-2874-435F-8402-3D4AED835598}" type="sibTrans" cxnId="{B21316EF-14B3-4F64-A82C-09445E637552}">
      <dgm:prSet/>
      <dgm:spPr/>
      <dgm:t>
        <a:bodyPr/>
        <a:lstStyle/>
        <a:p>
          <a:endParaRPr lang="en-US" altLang="zh-CN"/>
        </a:p>
      </dgm:t>
    </dgm:pt>
    <dgm:pt modelId="{647D9C3D-A0C0-4913-A5B8-B8763AEE7B79}">
      <dgm:prSet phldrT="[Text]"/>
      <dgm:spPr/>
      <dgm:t>
        <a:bodyPr/>
        <a:lstStyle/>
        <a:p>
          <a:r>
            <a:rPr lang="en-US" altLang="zh-CN" dirty="0" smtClean="0"/>
            <a:t>The Epicureans</a:t>
          </a:r>
          <a:endParaRPr lang="en-US" altLang="zh-CN" dirty="0"/>
        </a:p>
      </dgm:t>
    </dgm:pt>
    <dgm:pt modelId="{537FE05F-3B6E-40FB-AAF2-C701021B5384}" type="parTrans" cxnId="{980D891C-E7F1-41EA-A55B-E987F32A0ABA}">
      <dgm:prSet/>
      <dgm:spPr/>
      <dgm:t>
        <a:bodyPr/>
        <a:lstStyle/>
        <a:p>
          <a:endParaRPr lang="en-US" altLang="zh-CN"/>
        </a:p>
      </dgm:t>
    </dgm:pt>
    <dgm:pt modelId="{90280975-F739-40FC-96A2-3B13BF9303B6}" type="sibTrans" cxnId="{980D891C-E7F1-41EA-A55B-E987F32A0ABA}">
      <dgm:prSet/>
      <dgm:spPr/>
      <dgm:t>
        <a:bodyPr/>
        <a:lstStyle/>
        <a:p>
          <a:endParaRPr lang="en-US" altLang="zh-CN"/>
        </a:p>
      </dgm:t>
    </dgm:pt>
    <dgm:pt modelId="{50ABA72F-CC3A-45EB-B1AA-ADEC6BDBF70D}">
      <dgm:prSet/>
      <dgm:spPr/>
      <dgm:t>
        <a:bodyPr/>
        <a:lstStyle/>
        <a:p>
          <a:r>
            <a:rPr lang="en-US" altLang="zh-CN" dirty="0" smtClean="0"/>
            <a:t>The Stoics</a:t>
          </a:r>
          <a:endParaRPr lang="en-US" altLang="zh-CN" dirty="0"/>
        </a:p>
      </dgm:t>
    </dgm:pt>
    <dgm:pt modelId="{404D305F-0727-4267-A1ED-E095DB5A0925}" type="parTrans" cxnId="{CC7C510B-4DB7-4DDC-B1BF-40B1DB20BC9B}">
      <dgm:prSet/>
      <dgm:spPr/>
      <dgm:t>
        <a:bodyPr/>
        <a:lstStyle/>
        <a:p>
          <a:endParaRPr lang="en-US" altLang="zh-CN"/>
        </a:p>
      </dgm:t>
    </dgm:pt>
    <dgm:pt modelId="{AD228CCC-78CB-4924-AEB9-848CFD868EA3}" type="sibTrans" cxnId="{CC7C510B-4DB7-4DDC-B1BF-40B1DB20BC9B}">
      <dgm:prSet/>
      <dgm:spPr/>
      <dgm:t>
        <a:bodyPr/>
        <a:lstStyle/>
        <a:p>
          <a:endParaRPr lang="en-US" altLang="zh-CN"/>
        </a:p>
      </dgm:t>
    </dgm:pt>
    <dgm:pt modelId="{607EB214-1684-446D-9F13-64C08CF402D5}" type="pres">
      <dgm:prSet presAssocID="{EE3B5557-157A-4F9E-9CB4-9124592E5D02}" presName="diagram" presStyleCnt="0">
        <dgm:presLayoutVars>
          <dgm:dir/>
          <dgm:resizeHandles val="exact"/>
        </dgm:presLayoutVars>
      </dgm:prSet>
      <dgm:spPr/>
      <dgm:t>
        <a:bodyPr/>
        <a:lstStyle/>
        <a:p>
          <a:endParaRPr lang="en-US" altLang="zh-CN"/>
        </a:p>
      </dgm:t>
    </dgm:pt>
    <dgm:pt modelId="{A1BCCECB-D6B1-4206-9B56-44C9C93C2967}" type="pres">
      <dgm:prSet presAssocID="{3E644460-3FE5-4C3D-9E53-DBAE7D4919D2}" presName="node" presStyleLbl="node1" presStyleIdx="0" presStyleCnt="6">
        <dgm:presLayoutVars>
          <dgm:bulletEnabled val="1"/>
        </dgm:presLayoutVars>
      </dgm:prSet>
      <dgm:spPr/>
      <dgm:t>
        <a:bodyPr/>
        <a:lstStyle/>
        <a:p>
          <a:endParaRPr lang="en-US" altLang="zh-CN"/>
        </a:p>
      </dgm:t>
    </dgm:pt>
    <dgm:pt modelId="{CC78680A-CBC5-4E10-9FF0-80A44DE48392}" type="pres">
      <dgm:prSet presAssocID="{075550E3-D4A0-4B3E-8C26-4D321B0107D6}" presName="sibTrans" presStyleCnt="0"/>
      <dgm:spPr/>
    </dgm:pt>
    <dgm:pt modelId="{62BCD529-E262-4D5A-9023-128AF292C211}" type="pres">
      <dgm:prSet presAssocID="{7C48550C-905D-4EA5-8FFB-A8CB5BC7D38E}" presName="node" presStyleLbl="node1" presStyleIdx="1" presStyleCnt="6">
        <dgm:presLayoutVars>
          <dgm:bulletEnabled val="1"/>
        </dgm:presLayoutVars>
      </dgm:prSet>
      <dgm:spPr/>
      <dgm:t>
        <a:bodyPr/>
        <a:lstStyle/>
        <a:p>
          <a:endParaRPr lang="en-US" altLang="zh-CN"/>
        </a:p>
      </dgm:t>
    </dgm:pt>
    <dgm:pt modelId="{40552639-676E-40BD-AC5D-2E9395D41073}" type="pres">
      <dgm:prSet presAssocID="{2D04A248-7208-4358-9E91-BDDB3A1FD64C}" presName="sibTrans" presStyleCnt="0"/>
      <dgm:spPr/>
    </dgm:pt>
    <dgm:pt modelId="{DF03558A-94DD-4205-878F-3CB123870857}" type="pres">
      <dgm:prSet presAssocID="{B16EE3DD-1ADF-49A0-85BE-7F0DBE6DAF2F}" presName="node" presStyleLbl="node1" presStyleIdx="2" presStyleCnt="6">
        <dgm:presLayoutVars>
          <dgm:bulletEnabled val="1"/>
        </dgm:presLayoutVars>
      </dgm:prSet>
      <dgm:spPr/>
      <dgm:t>
        <a:bodyPr/>
        <a:lstStyle/>
        <a:p>
          <a:endParaRPr lang="en-US" altLang="zh-CN"/>
        </a:p>
      </dgm:t>
    </dgm:pt>
    <dgm:pt modelId="{AB321EA1-D7B8-48B3-B857-82C49FE2827D}" type="pres">
      <dgm:prSet presAssocID="{AF19CADF-6629-4318-85D7-CE0249C4A8AC}" presName="sibTrans" presStyleCnt="0"/>
      <dgm:spPr/>
    </dgm:pt>
    <dgm:pt modelId="{68F62872-08B9-4BFF-B4C6-0482F03ECA10}" type="pres">
      <dgm:prSet presAssocID="{DC1D10AF-57CC-41CE-99DC-A660C80AA583}" presName="node" presStyleLbl="node1" presStyleIdx="3" presStyleCnt="6">
        <dgm:presLayoutVars>
          <dgm:bulletEnabled val="1"/>
        </dgm:presLayoutVars>
      </dgm:prSet>
      <dgm:spPr/>
      <dgm:t>
        <a:bodyPr/>
        <a:lstStyle/>
        <a:p>
          <a:endParaRPr lang="en-US" altLang="zh-CN"/>
        </a:p>
      </dgm:t>
    </dgm:pt>
    <dgm:pt modelId="{854FA553-772B-4A2B-B141-3ADBD66D2785}" type="pres">
      <dgm:prSet presAssocID="{0B242F06-2874-435F-8402-3D4AED835598}" presName="sibTrans" presStyleCnt="0"/>
      <dgm:spPr/>
    </dgm:pt>
    <dgm:pt modelId="{76ADD311-6FDC-4EAB-AF44-87DCF421E32F}" type="pres">
      <dgm:prSet presAssocID="{647D9C3D-A0C0-4913-A5B8-B8763AEE7B79}" presName="node" presStyleLbl="node1" presStyleIdx="4" presStyleCnt="6">
        <dgm:presLayoutVars>
          <dgm:bulletEnabled val="1"/>
        </dgm:presLayoutVars>
      </dgm:prSet>
      <dgm:spPr/>
      <dgm:t>
        <a:bodyPr/>
        <a:lstStyle/>
        <a:p>
          <a:endParaRPr lang="en-US" altLang="zh-CN"/>
        </a:p>
      </dgm:t>
    </dgm:pt>
    <dgm:pt modelId="{FFD3CD58-2F75-4F49-B273-75268B3F2FB8}" type="pres">
      <dgm:prSet presAssocID="{90280975-F739-40FC-96A2-3B13BF9303B6}" presName="sibTrans" presStyleCnt="0"/>
      <dgm:spPr/>
    </dgm:pt>
    <dgm:pt modelId="{B0409D4E-C331-46F6-9E17-195618ACA33D}" type="pres">
      <dgm:prSet presAssocID="{50ABA72F-CC3A-45EB-B1AA-ADEC6BDBF70D}" presName="node" presStyleLbl="node1" presStyleIdx="5" presStyleCnt="6">
        <dgm:presLayoutVars>
          <dgm:bulletEnabled val="1"/>
        </dgm:presLayoutVars>
      </dgm:prSet>
      <dgm:spPr/>
      <dgm:t>
        <a:bodyPr/>
        <a:lstStyle/>
        <a:p>
          <a:endParaRPr lang="en-US" altLang="zh-CN"/>
        </a:p>
      </dgm:t>
    </dgm:pt>
  </dgm:ptLst>
  <dgm:cxnLst>
    <dgm:cxn modelId="{3B36B30E-4045-45DC-8E98-CE33B28F8EDD}" type="presOf" srcId="{50ABA72F-CC3A-45EB-B1AA-ADEC6BDBF70D}" destId="{B0409D4E-C331-46F6-9E17-195618ACA33D}" srcOrd="0" destOrd="0" presId="urn:microsoft.com/office/officeart/2005/8/layout/default"/>
    <dgm:cxn modelId="{CC7C510B-4DB7-4DDC-B1BF-40B1DB20BC9B}" srcId="{EE3B5557-157A-4F9E-9CB4-9124592E5D02}" destId="{50ABA72F-CC3A-45EB-B1AA-ADEC6BDBF70D}" srcOrd="5" destOrd="0" parTransId="{404D305F-0727-4267-A1ED-E095DB5A0925}" sibTransId="{AD228CCC-78CB-4924-AEB9-848CFD868EA3}"/>
    <dgm:cxn modelId="{A126E55E-75E8-42C1-80F3-125BDB719FF3}" srcId="{EE3B5557-157A-4F9E-9CB4-9124592E5D02}" destId="{7C48550C-905D-4EA5-8FFB-A8CB5BC7D38E}" srcOrd="1" destOrd="0" parTransId="{935709DE-BBE9-4A00-82D4-0747E205378C}" sibTransId="{2D04A248-7208-4358-9E91-BDDB3A1FD64C}"/>
    <dgm:cxn modelId="{B2B5BB05-11AF-4C99-87F6-963C5F2A56FF}" type="presOf" srcId="{3E644460-3FE5-4C3D-9E53-DBAE7D4919D2}" destId="{A1BCCECB-D6B1-4206-9B56-44C9C93C2967}" srcOrd="0" destOrd="0" presId="urn:microsoft.com/office/officeart/2005/8/layout/default"/>
    <dgm:cxn modelId="{F9270254-4735-4B00-8E88-9FE6BEA8407D}" type="presOf" srcId="{DC1D10AF-57CC-41CE-99DC-A660C80AA583}" destId="{68F62872-08B9-4BFF-B4C6-0482F03ECA10}" srcOrd="0" destOrd="0" presId="urn:microsoft.com/office/officeart/2005/8/layout/default"/>
    <dgm:cxn modelId="{B21316EF-14B3-4F64-A82C-09445E637552}" srcId="{EE3B5557-157A-4F9E-9CB4-9124592E5D02}" destId="{DC1D10AF-57CC-41CE-99DC-A660C80AA583}" srcOrd="3" destOrd="0" parTransId="{63FAF281-19ED-49BA-AA19-64B0DBF4231A}" sibTransId="{0B242F06-2874-435F-8402-3D4AED835598}"/>
    <dgm:cxn modelId="{980D891C-E7F1-41EA-A55B-E987F32A0ABA}" srcId="{EE3B5557-157A-4F9E-9CB4-9124592E5D02}" destId="{647D9C3D-A0C0-4913-A5B8-B8763AEE7B79}" srcOrd="4" destOrd="0" parTransId="{537FE05F-3B6E-40FB-AAF2-C701021B5384}" sibTransId="{90280975-F739-40FC-96A2-3B13BF9303B6}"/>
    <dgm:cxn modelId="{7D46ED03-EB8A-4182-BE6A-00EA498A9C76}" type="presOf" srcId="{7C48550C-905D-4EA5-8FFB-A8CB5BC7D38E}" destId="{62BCD529-E262-4D5A-9023-128AF292C211}" srcOrd="0" destOrd="0" presId="urn:microsoft.com/office/officeart/2005/8/layout/default"/>
    <dgm:cxn modelId="{CD06901C-EBE3-413A-825D-D18BB3C5F04B}" type="presOf" srcId="{EE3B5557-157A-4F9E-9CB4-9124592E5D02}" destId="{607EB214-1684-446D-9F13-64C08CF402D5}" srcOrd="0" destOrd="0" presId="urn:microsoft.com/office/officeart/2005/8/layout/default"/>
    <dgm:cxn modelId="{B07F1B45-303F-4496-BACA-FBD22BF7D031}" type="presOf" srcId="{647D9C3D-A0C0-4913-A5B8-B8763AEE7B79}" destId="{76ADD311-6FDC-4EAB-AF44-87DCF421E32F}" srcOrd="0" destOrd="0" presId="urn:microsoft.com/office/officeart/2005/8/layout/default"/>
    <dgm:cxn modelId="{CAEBD834-F61E-46DE-B643-D10AA8267ECA}" type="presOf" srcId="{B16EE3DD-1ADF-49A0-85BE-7F0DBE6DAF2F}" destId="{DF03558A-94DD-4205-878F-3CB123870857}" srcOrd="0" destOrd="0" presId="urn:microsoft.com/office/officeart/2005/8/layout/default"/>
    <dgm:cxn modelId="{AD8E1FE7-A627-4352-8A65-49B46614F71D}" srcId="{EE3B5557-157A-4F9E-9CB4-9124592E5D02}" destId="{B16EE3DD-1ADF-49A0-85BE-7F0DBE6DAF2F}" srcOrd="2" destOrd="0" parTransId="{C2EA145F-A6B2-4D41-BCA6-EA2796129C94}" sibTransId="{AF19CADF-6629-4318-85D7-CE0249C4A8AC}"/>
    <dgm:cxn modelId="{1CEA5108-2E9D-455E-9532-7A2FDC70DAAD}" srcId="{EE3B5557-157A-4F9E-9CB4-9124592E5D02}" destId="{3E644460-3FE5-4C3D-9E53-DBAE7D4919D2}" srcOrd="0" destOrd="0" parTransId="{4CFF59D7-64A5-479B-90F3-B3947397A454}" sibTransId="{075550E3-D4A0-4B3E-8C26-4D321B0107D6}"/>
    <dgm:cxn modelId="{41591C4B-8AA4-4392-BD76-F1478B685457}" type="presParOf" srcId="{607EB214-1684-446D-9F13-64C08CF402D5}" destId="{A1BCCECB-D6B1-4206-9B56-44C9C93C2967}" srcOrd="0" destOrd="0" presId="urn:microsoft.com/office/officeart/2005/8/layout/default"/>
    <dgm:cxn modelId="{BC5817B6-AB86-431D-8FC0-3128F1F11986}" type="presParOf" srcId="{607EB214-1684-446D-9F13-64C08CF402D5}" destId="{CC78680A-CBC5-4E10-9FF0-80A44DE48392}" srcOrd="1" destOrd="0" presId="urn:microsoft.com/office/officeart/2005/8/layout/default"/>
    <dgm:cxn modelId="{D5E3EEC4-A98C-4217-8140-F24EF18F79F4}" type="presParOf" srcId="{607EB214-1684-446D-9F13-64C08CF402D5}" destId="{62BCD529-E262-4D5A-9023-128AF292C211}" srcOrd="2" destOrd="0" presId="urn:microsoft.com/office/officeart/2005/8/layout/default"/>
    <dgm:cxn modelId="{EA608C35-60E0-452B-8F47-BF48A972DE22}" type="presParOf" srcId="{607EB214-1684-446D-9F13-64C08CF402D5}" destId="{40552639-676E-40BD-AC5D-2E9395D41073}" srcOrd="3" destOrd="0" presId="urn:microsoft.com/office/officeart/2005/8/layout/default"/>
    <dgm:cxn modelId="{414BA5E3-507A-4A1C-ADC7-DED3FE90326A}" type="presParOf" srcId="{607EB214-1684-446D-9F13-64C08CF402D5}" destId="{DF03558A-94DD-4205-878F-3CB123870857}" srcOrd="4" destOrd="0" presId="urn:microsoft.com/office/officeart/2005/8/layout/default"/>
    <dgm:cxn modelId="{A429004F-BB3B-4E53-B477-3E9AF45D2F11}" type="presParOf" srcId="{607EB214-1684-446D-9F13-64C08CF402D5}" destId="{AB321EA1-D7B8-48B3-B857-82C49FE2827D}" srcOrd="5" destOrd="0" presId="urn:microsoft.com/office/officeart/2005/8/layout/default"/>
    <dgm:cxn modelId="{E3DED3BF-E862-4F6B-8E8F-4B4678CD351C}" type="presParOf" srcId="{607EB214-1684-446D-9F13-64C08CF402D5}" destId="{68F62872-08B9-4BFF-B4C6-0482F03ECA10}" srcOrd="6" destOrd="0" presId="urn:microsoft.com/office/officeart/2005/8/layout/default"/>
    <dgm:cxn modelId="{4331AFBD-DF61-4C21-ADD3-DEF7FEEC1863}" type="presParOf" srcId="{607EB214-1684-446D-9F13-64C08CF402D5}" destId="{854FA553-772B-4A2B-B141-3ADBD66D2785}" srcOrd="7" destOrd="0" presId="urn:microsoft.com/office/officeart/2005/8/layout/default"/>
    <dgm:cxn modelId="{4D670C54-610C-424B-9CF4-B4AA84BB40CA}" type="presParOf" srcId="{607EB214-1684-446D-9F13-64C08CF402D5}" destId="{76ADD311-6FDC-4EAB-AF44-87DCF421E32F}" srcOrd="8" destOrd="0" presId="urn:microsoft.com/office/officeart/2005/8/layout/default"/>
    <dgm:cxn modelId="{9C539760-B782-4447-BF37-4718C27AE88B}" type="presParOf" srcId="{607EB214-1684-446D-9F13-64C08CF402D5}" destId="{FFD3CD58-2F75-4F49-B273-75268B3F2FB8}" srcOrd="9" destOrd="0" presId="urn:microsoft.com/office/officeart/2005/8/layout/default"/>
    <dgm:cxn modelId="{A926E6AE-DABE-4563-BF0D-3E06C89EED0D}" type="presParOf" srcId="{607EB214-1684-446D-9F13-64C08CF402D5}" destId="{B0409D4E-C331-46F6-9E17-195618ACA33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C88F5F-9492-465B-A359-70FE06A743B8}" type="doc">
      <dgm:prSet loTypeId="urn:microsoft.com/office/officeart/2005/8/layout/hList1" loCatId="list" qsTypeId="urn:microsoft.com/office/officeart/2005/8/quickstyle/simple3" qsCatId="simple" csTypeId="urn:microsoft.com/office/officeart/2005/8/colors/colorful2" csCatId="colorful" phldr="1"/>
      <dgm:spPr/>
      <dgm:t>
        <a:bodyPr/>
        <a:lstStyle/>
        <a:p>
          <a:endParaRPr lang="en-US" altLang="zh-CN"/>
        </a:p>
      </dgm:t>
    </dgm:pt>
    <dgm:pt modelId="{5C62C4DE-6C3E-47BA-80F9-FDA12B741A16}">
      <dgm:prSet phldrT="[Text]"/>
      <dgm:spPr/>
      <dgm:t>
        <a:bodyPr/>
        <a:lstStyle/>
        <a:p>
          <a:r>
            <a:rPr lang="en-US" altLang="zh-CN" dirty="0" smtClean="0"/>
            <a:t>Epicurean</a:t>
          </a:r>
          <a:endParaRPr lang="en-US" altLang="zh-CN" dirty="0"/>
        </a:p>
      </dgm:t>
    </dgm:pt>
    <dgm:pt modelId="{0B3336C0-5C61-457A-BAB0-CDD3D3B9E5B1}" type="parTrans" cxnId="{87BC4177-8389-4449-A916-798AE29A048C}">
      <dgm:prSet/>
      <dgm:spPr/>
      <dgm:t>
        <a:bodyPr/>
        <a:lstStyle/>
        <a:p>
          <a:endParaRPr lang="en-US" altLang="zh-CN"/>
        </a:p>
      </dgm:t>
    </dgm:pt>
    <dgm:pt modelId="{28010661-D5F4-4030-924E-AD531C7839C6}" type="sibTrans" cxnId="{87BC4177-8389-4449-A916-798AE29A048C}">
      <dgm:prSet/>
      <dgm:spPr/>
      <dgm:t>
        <a:bodyPr/>
        <a:lstStyle/>
        <a:p>
          <a:endParaRPr lang="en-US" altLang="zh-CN"/>
        </a:p>
      </dgm:t>
    </dgm:pt>
    <dgm:pt modelId="{C7DBBA65-2200-479E-865B-24D718BFFD44}">
      <dgm:prSet phldrT="[Text]"/>
      <dgm:spPr/>
      <dgm:t>
        <a:bodyPr/>
        <a:lstStyle/>
        <a:p>
          <a:r>
            <a:rPr lang="en-US" altLang="zh-CN" dirty="0" smtClean="0"/>
            <a:t>Atomistic</a:t>
          </a:r>
          <a:endParaRPr lang="en-US" altLang="zh-CN" dirty="0"/>
        </a:p>
      </dgm:t>
    </dgm:pt>
    <dgm:pt modelId="{52F76F01-340D-4959-81F6-C54E68523F38}" type="parTrans" cxnId="{580DC4C6-4458-4FA1-AE11-27372FCD4F42}">
      <dgm:prSet/>
      <dgm:spPr/>
      <dgm:t>
        <a:bodyPr/>
        <a:lstStyle/>
        <a:p>
          <a:endParaRPr lang="en-US" altLang="zh-CN"/>
        </a:p>
      </dgm:t>
    </dgm:pt>
    <dgm:pt modelId="{9C08F78D-F030-4657-B4FD-8E932AF670B8}" type="sibTrans" cxnId="{580DC4C6-4458-4FA1-AE11-27372FCD4F42}">
      <dgm:prSet/>
      <dgm:spPr/>
      <dgm:t>
        <a:bodyPr/>
        <a:lstStyle/>
        <a:p>
          <a:endParaRPr lang="en-US" altLang="zh-CN"/>
        </a:p>
      </dgm:t>
    </dgm:pt>
    <dgm:pt modelId="{1B46E7A2-634F-4EE9-AC4C-CA6D73810892}">
      <dgm:prSet phldrT="[Text]"/>
      <dgm:spPr/>
      <dgm:t>
        <a:bodyPr/>
        <a:lstStyle/>
        <a:p>
          <a:r>
            <a:rPr lang="en-US" altLang="zh-CN" dirty="0" smtClean="0"/>
            <a:t>Stoic</a:t>
          </a:r>
          <a:endParaRPr lang="en-US" altLang="zh-CN" dirty="0"/>
        </a:p>
      </dgm:t>
    </dgm:pt>
    <dgm:pt modelId="{F4906412-77B7-4512-833F-2F8E806FA2BE}" type="parTrans" cxnId="{9385FD62-A6B9-4810-A33F-E9037E67D45B}">
      <dgm:prSet/>
      <dgm:spPr/>
      <dgm:t>
        <a:bodyPr/>
        <a:lstStyle/>
        <a:p>
          <a:endParaRPr lang="en-US" altLang="zh-CN"/>
        </a:p>
      </dgm:t>
    </dgm:pt>
    <dgm:pt modelId="{17A32710-E302-4122-A225-C4097F903E17}" type="sibTrans" cxnId="{9385FD62-A6B9-4810-A33F-E9037E67D45B}">
      <dgm:prSet/>
      <dgm:spPr/>
      <dgm:t>
        <a:bodyPr/>
        <a:lstStyle/>
        <a:p>
          <a:endParaRPr lang="en-US" altLang="zh-CN"/>
        </a:p>
      </dgm:t>
    </dgm:pt>
    <dgm:pt modelId="{E9C62B62-18E8-4C42-89A7-7355D1626133}">
      <dgm:prSet phldrT="[Text]"/>
      <dgm:spPr/>
      <dgm:t>
        <a:bodyPr/>
        <a:lstStyle/>
        <a:p>
          <a:r>
            <a:rPr lang="en-US" altLang="zh-CN" dirty="0" smtClean="0"/>
            <a:t>Organic</a:t>
          </a:r>
          <a:endParaRPr lang="en-US" altLang="zh-CN" dirty="0"/>
        </a:p>
      </dgm:t>
    </dgm:pt>
    <dgm:pt modelId="{122B8502-ADC7-452F-A396-554896C744DD}" type="parTrans" cxnId="{16B398B9-B21A-4DC5-A1B0-E7900173BA60}">
      <dgm:prSet/>
      <dgm:spPr/>
      <dgm:t>
        <a:bodyPr/>
        <a:lstStyle/>
        <a:p>
          <a:endParaRPr lang="en-US" altLang="zh-CN"/>
        </a:p>
      </dgm:t>
    </dgm:pt>
    <dgm:pt modelId="{B60803AE-BAA5-44DF-BC60-025988C23B6F}" type="sibTrans" cxnId="{16B398B9-B21A-4DC5-A1B0-E7900173BA60}">
      <dgm:prSet/>
      <dgm:spPr/>
      <dgm:t>
        <a:bodyPr/>
        <a:lstStyle/>
        <a:p>
          <a:endParaRPr lang="en-US" altLang="zh-CN"/>
        </a:p>
      </dgm:t>
    </dgm:pt>
    <dgm:pt modelId="{664D0490-9C7B-4ADD-9FB9-18D82B2978D9}">
      <dgm:prSet phldrT="[Text]"/>
      <dgm:spPr/>
      <dgm:t>
        <a:bodyPr/>
        <a:lstStyle/>
        <a:p>
          <a:r>
            <a:rPr lang="en-US" altLang="zh-CN" dirty="0" err="1" smtClean="0"/>
            <a:t>Vitalistic</a:t>
          </a:r>
          <a:endParaRPr lang="en-US" altLang="zh-CN" dirty="0"/>
        </a:p>
      </dgm:t>
    </dgm:pt>
    <dgm:pt modelId="{7F5F0B38-F563-4701-BC75-FE64420C1C34}" type="parTrans" cxnId="{33237540-E8F3-4E67-921D-F2582E1818D6}">
      <dgm:prSet/>
      <dgm:spPr/>
      <dgm:t>
        <a:bodyPr/>
        <a:lstStyle/>
        <a:p>
          <a:endParaRPr lang="en-US" altLang="zh-CN"/>
        </a:p>
      </dgm:t>
    </dgm:pt>
    <dgm:pt modelId="{173F6D8E-25CF-41A0-B027-0C45BED85BD1}" type="sibTrans" cxnId="{33237540-E8F3-4E67-921D-F2582E1818D6}">
      <dgm:prSet/>
      <dgm:spPr/>
      <dgm:t>
        <a:bodyPr/>
        <a:lstStyle/>
        <a:p>
          <a:endParaRPr lang="en-US" altLang="zh-CN"/>
        </a:p>
      </dgm:t>
    </dgm:pt>
    <dgm:pt modelId="{41CCE2B5-6BFD-4BD4-86AA-120DDBA6A8EF}">
      <dgm:prSet phldrT="[Text]"/>
      <dgm:spPr/>
      <dgm:t>
        <a:bodyPr/>
        <a:lstStyle/>
        <a:p>
          <a:r>
            <a:rPr lang="en-US" altLang="zh-CN" dirty="0" smtClean="0"/>
            <a:t>Mechanical</a:t>
          </a:r>
          <a:endParaRPr lang="en-US" altLang="zh-CN" dirty="0"/>
        </a:p>
      </dgm:t>
    </dgm:pt>
    <dgm:pt modelId="{A69D9952-F02A-4B29-97D5-AD1356DC0958}" type="parTrans" cxnId="{C46A7062-BB78-42CB-BA97-7D174D4D99CB}">
      <dgm:prSet/>
      <dgm:spPr/>
      <dgm:t>
        <a:bodyPr/>
        <a:lstStyle/>
        <a:p>
          <a:endParaRPr lang="en-US" altLang="zh-CN"/>
        </a:p>
      </dgm:t>
    </dgm:pt>
    <dgm:pt modelId="{00BD0495-6497-452E-82EF-126E3C59CDC9}" type="sibTrans" cxnId="{C46A7062-BB78-42CB-BA97-7D174D4D99CB}">
      <dgm:prSet/>
      <dgm:spPr/>
      <dgm:t>
        <a:bodyPr/>
        <a:lstStyle/>
        <a:p>
          <a:endParaRPr lang="en-US" altLang="zh-CN"/>
        </a:p>
      </dgm:t>
    </dgm:pt>
    <dgm:pt modelId="{4FE7C080-1BC8-4B55-BAC7-AD3F643FB9CC}">
      <dgm:prSet phldrT="[Text]"/>
      <dgm:spPr/>
      <dgm:t>
        <a:bodyPr/>
        <a:lstStyle/>
        <a:p>
          <a:r>
            <a:rPr lang="en-US" altLang="zh-CN" dirty="0" smtClean="0"/>
            <a:t>Infinite Worlds</a:t>
          </a:r>
          <a:endParaRPr lang="en-US" altLang="zh-CN" dirty="0"/>
        </a:p>
      </dgm:t>
    </dgm:pt>
    <dgm:pt modelId="{FAA42C98-5EE9-45CE-B16D-15DAB7623796}" type="parTrans" cxnId="{CFBBDF67-30E5-4373-9C7B-5240C4F7E3AD}">
      <dgm:prSet/>
      <dgm:spPr/>
      <dgm:t>
        <a:bodyPr/>
        <a:lstStyle/>
        <a:p>
          <a:endParaRPr lang="en-US" altLang="zh-CN"/>
        </a:p>
      </dgm:t>
    </dgm:pt>
    <dgm:pt modelId="{08A5F4A3-D9E8-479B-8FF3-005526ABDBF1}" type="sibTrans" cxnId="{CFBBDF67-30E5-4373-9C7B-5240C4F7E3AD}">
      <dgm:prSet/>
      <dgm:spPr/>
      <dgm:t>
        <a:bodyPr/>
        <a:lstStyle/>
        <a:p>
          <a:endParaRPr lang="en-US" altLang="zh-CN"/>
        </a:p>
      </dgm:t>
    </dgm:pt>
    <dgm:pt modelId="{1E672CE4-5FAB-4CD0-940A-EAB55A2DE83E}">
      <dgm:prSet phldrT="[Text]"/>
      <dgm:spPr/>
      <dgm:t>
        <a:bodyPr/>
        <a:lstStyle/>
        <a:p>
          <a:r>
            <a:rPr lang="en-US" altLang="zh-CN" dirty="0" smtClean="0"/>
            <a:t>One World-Soul</a:t>
          </a:r>
          <a:endParaRPr lang="en-US" altLang="zh-CN" dirty="0"/>
        </a:p>
      </dgm:t>
    </dgm:pt>
    <dgm:pt modelId="{6315B36E-B449-4FF9-A5CF-C8959BEAFDAF}" type="parTrans" cxnId="{6D736565-CBA9-480F-99D6-D5CF14054F0B}">
      <dgm:prSet/>
      <dgm:spPr/>
      <dgm:t>
        <a:bodyPr/>
        <a:lstStyle/>
        <a:p>
          <a:endParaRPr lang="en-US" altLang="zh-CN"/>
        </a:p>
      </dgm:t>
    </dgm:pt>
    <dgm:pt modelId="{6CD34090-45B6-4D69-8DE9-DB17FA5C8819}" type="sibTrans" cxnId="{6D736565-CBA9-480F-99D6-D5CF14054F0B}">
      <dgm:prSet/>
      <dgm:spPr/>
      <dgm:t>
        <a:bodyPr/>
        <a:lstStyle/>
        <a:p>
          <a:endParaRPr lang="en-US" altLang="zh-CN"/>
        </a:p>
      </dgm:t>
    </dgm:pt>
    <dgm:pt modelId="{4EF86975-6B10-46DC-B5F2-F216D5F2FC56}">
      <dgm:prSet phldrT="[Text]"/>
      <dgm:spPr/>
      <dgm:t>
        <a:bodyPr/>
        <a:lstStyle/>
        <a:p>
          <a:r>
            <a:rPr lang="en-US" altLang="zh-CN" dirty="0" smtClean="0"/>
            <a:t>Accidental</a:t>
          </a:r>
          <a:endParaRPr lang="en-US" altLang="zh-CN" dirty="0"/>
        </a:p>
      </dgm:t>
    </dgm:pt>
    <dgm:pt modelId="{1BCC5720-254B-4BC3-B098-BED50FCD85AA}" type="parTrans" cxnId="{C68555E7-9ED8-40EE-B668-9392E25CA705}">
      <dgm:prSet/>
      <dgm:spPr/>
      <dgm:t>
        <a:bodyPr/>
        <a:lstStyle/>
        <a:p>
          <a:endParaRPr lang="en-US" altLang="zh-CN"/>
        </a:p>
      </dgm:t>
    </dgm:pt>
    <dgm:pt modelId="{F1BAE3A2-49D8-4112-B4CE-97DCB4B81B9B}" type="sibTrans" cxnId="{C68555E7-9ED8-40EE-B668-9392E25CA705}">
      <dgm:prSet/>
      <dgm:spPr/>
      <dgm:t>
        <a:bodyPr/>
        <a:lstStyle/>
        <a:p>
          <a:endParaRPr lang="en-US" altLang="zh-CN"/>
        </a:p>
      </dgm:t>
    </dgm:pt>
    <dgm:pt modelId="{D6F58FF4-DF20-4819-A00D-055359D00B4D}">
      <dgm:prSet phldrT="[Text]"/>
      <dgm:spPr/>
      <dgm:t>
        <a:bodyPr/>
        <a:lstStyle/>
        <a:p>
          <a:r>
            <a:rPr lang="en-US" altLang="zh-CN" dirty="0" smtClean="0"/>
            <a:t>Purposeful</a:t>
          </a:r>
          <a:endParaRPr lang="en-US" altLang="zh-CN" dirty="0"/>
        </a:p>
      </dgm:t>
    </dgm:pt>
    <dgm:pt modelId="{285DD246-BA5E-4927-AB3D-E1E60A0A5CE7}" type="parTrans" cxnId="{77BDCDF5-A52C-4417-89E2-9BDE8A5A7FE1}">
      <dgm:prSet/>
      <dgm:spPr/>
      <dgm:t>
        <a:bodyPr/>
        <a:lstStyle/>
        <a:p>
          <a:endParaRPr lang="en-US" altLang="zh-CN"/>
        </a:p>
      </dgm:t>
    </dgm:pt>
    <dgm:pt modelId="{06F96384-0FAB-4B0F-A239-0F8295C93DB3}" type="sibTrans" cxnId="{77BDCDF5-A52C-4417-89E2-9BDE8A5A7FE1}">
      <dgm:prSet/>
      <dgm:spPr/>
      <dgm:t>
        <a:bodyPr/>
        <a:lstStyle/>
        <a:p>
          <a:endParaRPr lang="en-US" altLang="zh-CN"/>
        </a:p>
      </dgm:t>
    </dgm:pt>
    <dgm:pt modelId="{0161207A-7C00-49DA-B5AF-E80390E3F9BA}">
      <dgm:prSet phldrT="[Text]"/>
      <dgm:spPr/>
      <dgm:t>
        <a:bodyPr/>
        <a:lstStyle/>
        <a:p>
          <a:r>
            <a:rPr lang="en-US" altLang="zh-CN" dirty="0" smtClean="0"/>
            <a:t>Pantheistic</a:t>
          </a:r>
          <a:endParaRPr lang="en-US" altLang="zh-CN" dirty="0"/>
        </a:p>
      </dgm:t>
    </dgm:pt>
    <dgm:pt modelId="{2D5C85D1-D126-402C-9FFF-7DCAE6D0B3CC}" type="parTrans" cxnId="{1A7649C8-F6AB-41F3-875A-7404674F340F}">
      <dgm:prSet/>
      <dgm:spPr/>
      <dgm:t>
        <a:bodyPr/>
        <a:lstStyle/>
        <a:p>
          <a:endParaRPr lang="en-US" altLang="zh-CN"/>
        </a:p>
      </dgm:t>
    </dgm:pt>
    <dgm:pt modelId="{A97685BA-42A8-454B-AF07-13DC38C4C629}" type="sibTrans" cxnId="{1A7649C8-F6AB-41F3-875A-7404674F340F}">
      <dgm:prSet/>
      <dgm:spPr/>
      <dgm:t>
        <a:bodyPr/>
        <a:lstStyle/>
        <a:p>
          <a:endParaRPr lang="en-US" altLang="zh-CN"/>
        </a:p>
      </dgm:t>
    </dgm:pt>
    <dgm:pt modelId="{363D3664-AFBE-4852-BE73-E91B94AC87E6}">
      <dgm:prSet phldrT="[Text]"/>
      <dgm:spPr/>
      <dgm:t>
        <a:bodyPr/>
        <a:lstStyle/>
        <a:p>
          <a:r>
            <a:rPr lang="en-US" altLang="zh-CN" dirty="0" smtClean="0"/>
            <a:t>Functionally Atheistic</a:t>
          </a:r>
          <a:endParaRPr lang="en-US" altLang="zh-CN" dirty="0"/>
        </a:p>
      </dgm:t>
    </dgm:pt>
    <dgm:pt modelId="{DB5B3380-2584-476F-A6D9-385469EB2E33}" type="parTrans" cxnId="{3C3C5967-7295-44D4-BAD3-9C79D7DCF7D4}">
      <dgm:prSet/>
      <dgm:spPr/>
      <dgm:t>
        <a:bodyPr/>
        <a:lstStyle/>
        <a:p>
          <a:endParaRPr lang="en-US" altLang="zh-CN"/>
        </a:p>
      </dgm:t>
    </dgm:pt>
    <dgm:pt modelId="{00480743-A05A-4800-836C-41E572836A00}" type="sibTrans" cxnId="{3C3C5967-7295-44D4-BAD3-9C79D7DCF7D4}">
      <dgm:prSet/>
      <dgm:spPr/>
      <dgm:t>
        <a:bodyPr/>
        <a:lstStyle/>
        <a:p>
          <a:endParaRPr lang="en-US" altLang="zh-CN"/>
        </a:p>
      </dgm:t>
    </dgm:pt>
    <dgm:pt modelId="{16858F92-BA46-453B-B741-0E8652B56B8E}" type="pres">
      <dgm:prSet presAssocID="{53C88F5F-9492-465B-A359-70FE06A743B8}" presName="Name0" presStyleCnt="0">
        <dgm:presLayoutVars>
          <dgm:dir/>
          <dgm:animLvl val="lvl"/>
          <dgm:resizeHandles val="exact"/>
        </dgm:presLayoutVars>
      </dgm:prSet>
      <dgm:spPr/>
      <dgm:t>
        <a:bodyPr/>
        <a:lstStyle/>
        <a:p>
          <a:endParaRPr lang="en-US" altLang="zh-CN"/>
        </a:p>
      </dgm:t>
    </dgm:pt>
    <dgm:pt modelId="{E0D3351C-5050-4C9C-8A87-247C919EBBA4}" type="pres">
      <dgm:prSet presAssocID="{5C62C4DE-6C3E-47BA-80F9-FDA12B741A16}" presName="composite" presStyleCnt="0"/>
      <dgm:spPr/>
    </dgm:pt>
    <dgm:pt modelId="{8E3FD90D-523D-422F-9BB4-4AEFF69C24C7}" type="pres">
      <dgm:prSet presAssocID="{5C62C4DE-6C3E-47BA-80F9-FDA12B741A16}" presName="parTx" presStyleLbl="alignNode1" presStyleIdx="0" presStyleCnt="2">
        <dgm:presLayoutVars>
          <dgm:chMax val="0"/>
          <dgm:chPref val="0"/>
          <dgm:bulletEnabled val="1"/>
        </dgm:presLayoutVars>
      </dgm:prSet>
      <dgm:spPr/>
      <dgm:t>
        <a:bodyPr/>
        <a:lstStyle/>
        <a:p>
          <a:endParaRPr lang="en-US" altLang="zh-CN"/>
        </a:p>
      </dgm:t>
    </dgm:pt>
    <dgm:pt modelId="{361B873D-25D9-4447-8987-5A3DF437EF7D}" type="pres">
      <dgm:prSet presAssocID="{5C62C4DE-6C3E-47BA-80F9-FDA12B741A16}" presName="desTx" presStyleLbl="alignAccFollowNode1" presStyleIdx="0" presStyleCnt="2">
        <dgm:presLayoutVars>
          <dgm:bulletEnabled val="1"/>
        </dgm:presLayoutVars>
      </dgm:prSet>
      <dgm:spPr/>
      <dgm:t>
        <a:bodyPr/>
        <a:lstStyle/>
        <a:p>
          <a:endParaRPr lang="en-US" altLang="zh-CN"/>
        </a:p>
      </dgm:t>
    </dgm:pt>
    <dgm:pt modelId="{C3E10860-DBB4-428C-AFD8-02F0AF6357AB}" type="pres">
      <dgm:prSet presAssocID="{28010661-D5F4-4030-924E-AD531C7839C6}" presName="space" presStyleCnt="0"/>
      <dgm:spPr/>
    </dgm:pt>
    <dgm:pt modelId="{51193F1A-298E-461C-B4C9-0061E3FB1EA6}" type="pres">
      <dgm:prSet presAssocID="{1B46E7A2-634F-4EE9-AC4C-CA6D73810892}" presName="composite" presStyleCnt="0"/>
      <dgm:spPr/>
    </dgm:pt>
    <dgm:pt modelId="{25B8D2B3-F923-4B37-B64C-EF4D95D89EC8}" type="pres">
      <dgm:prSet presAssocID="{1B46E7A2-634F-4EE9-AC4C-CA6D73810892}" presName="parTx" presStyleLbl="alignNode1" presStyleIdx="1" presStyleCnt="2">
        <dgm:presLayoutVars>
          <dgm:chMax val="0"/>
          <dgm:chPref val="0"/>
          <dgm:bulletEnabled val="1"/>
        </dgm:presLayoutVars>
      </dgm:prSet>
      <dgm:spPr/>
      <dgm:t>
        <a:bodyPr/>
        <a:lstStyle/>
        <a:p>
          <a:endParaRPr lang="en-US" altLang="zh-CN"/>
        </a:p>
      </dgm:t>
    </dgm:pt>
    <dgm:pt modelId="{0DD0D9C3-B2A6-4849-B640-D41E333D4DF5}" type="pres">
      <dgm:prSet presAssocID="{1B46E7A2-634F-4EE9-AC4C-CA6D73810892}" presName="desTx" presStyleLbl="alignAccFollowNode1" presStyleIdx="1" presStyleCnt="2">
        <dgm:presLayoutVars>
          <dgm:bulletEnabled val="1"/>
        </dgm:presLayoutVars>
      </dgm:prSet>
      <dgm:spPr/>
      <dgm:t>
        <a:bodyPr/>
        <a:lstStyle/>
        <a:p>
          <a:endParaRPr lang="en-US" altLang="zh-CN"/>
        </a:p>
      </dgm:t>
    </dgm:pt>
  </dgm:ptLst>
  <dgm:cxnLst>
    <dgm:cxn modelId="{37971C6B-7903-465E-A5F3-471BBDF1E9FB}" type="presOf" srcId="{53C88F5F-9492-465B-A359-70FE06A743B8}" destId="{16858F92-BA46-453B-B741-0E8652B56B8E}" srcOrd="0" destOrd="0" presId="urn:microsoft.com/office/officeart/2005/8/layout/hList1"/>
    <dgm:cxn modelId="{AAC74BF4-3212-41EF-BF76-D14DCD546E2D}" type="presOf" srcId="{4EF86975-6B10-46DC-B5F2-F216D5F2FC56}" destId="{361B873D-25D9-4447-8987-5A3DF437EF7D}" srcOrd="0" destOrd="3" presId="urn:microsoft.com/office/officeart/2005/8/layout/hList1"/>
    <dgm:cxn modelId="{E05BC2B9-6AA3-466B-8046-8E851D12FE7B}" type="presOf" srcId="{41CCE2B5-6BFD-4BD4-86AA-120DDBA6A8EF}" destId="{361B873D-25D9-4447-8987-5A3DF437EF7D}" srcOrd="0" destOrd="1" presId="urn:microsoft.com/office/officeart/2005/8/layout/hList1"/>
    <dgm:cxn modelId="{2580E1C2-2902-480F-A4DD-B6DC7CD90DFD}" type="presOf" srcId="{1B46E7A2-634F-4EE9-AC4C-CA6D73810892}" destId="{25B8D2B3-F923-4B37-B64C-EF4D95D89EC8}" srcOrd="0" destOrd="0" presId="urn:microsoft.com/office/officeart/2005/8/layout/hList1"/>
    <dgm:cxn modelId="{6D736565-CBA9-480F-99D6-D5CF14054F0B}" srcId="{1B46E7A2-634F-4EE9-AC4C-CA6D73810892}" destId="{1E672CE4-5FAB-4CD0-940A-EAB55A2DE83E}" srcOrd="2" destOrd="0" parTransId="{6315B36E-B449-4FF9-A5CF-C8959BEAFDAF}" sibTransId="{6CD34090-45B6-4D69-8DE9-DB17FA5C8819}"/>
    <dgm:cxn modelId="{E5933596-2DDF-4C44-B062-F5571616B849}" type="presOf" srcId="{5C62C4DE-6C3E-47BA-80F9-FDA12B741A16}" destId="{8E3FD90D-523D-422F-9BB4-4AEFF69C24C7}" srcOrd="0" destOrd="0" presId="urn:microsoft.com/office/officeart/2005/8/layout/hList1"/>
    <dgm:cxn modelId="{87BC4177-8389-4449-A916-798AE29A048C}" srcId="{53C88F5F-9492-465B-A359-70FE06A743B8}" destId="{5C62C4DE-6C3E-47BA-80F9-FDA12B741A16}" srcOrd="0" destOrd="0" parTransId="{0B3336C0-5C61-457A-BAB0-CDD3D3B9E5B1}" sibTransId="{28010661-D5F4-4030-924E-AD531C7839C6}"/>
    <dgm:cxn modelId="{3EAD3E3F-77AB-4B3D-A0B1-DD92AB003420}" type="presOf" srcId="{4FE7C080-1BC8-4B55-BAC7-AD3F643FB9CC}" destId="{361B873D-25D9-4447-8987-5A3DF437EF7D}" srcOrd="0" destOrd="2" presId="urn:microsoft.com/office/officeart/2005/8/layout/hList1"/>
    <dgm:cxn modelId="{2A4BCF71-D099-45BF-A9B1-E0C3895A1552}" type="presOf" srcId="{C7DBBA65-2200-479E-865B-24D718BFFD44}" destId="{361B873D-25D9-4447-8987-5A3DF437EF7D}" srcOrd="0" destOrd="0" presId="urn:microsoft.com/office/officeart/2005/8/layout/hList1"/>
    <dgm:cxn modelId="{F82BEE15-D88F-4310-81C1-772E26814A40}" type="presOf" srcId="{E9C62B62-18E8-4C42-89A7-7355D1626133}" destId="{0DD0D9C3-B2A6-4849-B640-D41E333D4DF5}" srcOrd="0" destOrd="0" presId="urn:microsoft.com/office/officeart/2005/8/layout/hList1"/>
    <dgm:cxn modelId="{580DC4C6-4458-4FA1-AE11-27372FCD4F42}" srcId="{5C62C4DE-6C3E-47BA-80F9-FDA12B741A16}" destId="{C7DBBA65-2200-479E-865B-24D718BFFD44}" srcOrd="0" destOrd="0" parTransId="{52F76F01-340D-4959-81F6-C54E68523F38}" sibTransId="{9C08F78D-F030-4657-B4FD-8E932AF670B8}"/>
    <dgm:cxn modelId="{10CFF163-27C1-44BB-96B0-42F7CCD79CFB}" type="presOf" srcId="{363D3664-AFBE-4852-BE73-E91B94AC87E6}" destId="{361B873D-25D9-4447-8987-5A3DF437EF7D}" srcOrd="0" destOrd="4" presId="urn:microsoft.com/office/officeart/2005/8/layout/hList1"/>
    <dgm:cxn modelId="{1A7649C8-F6AB-41F3-875A-7404674F340F}" srcId="{1B46E7A2-634F-4EE9-AC4C-CA6D73810892}" destId="{0161207A-7C00-49DA-B5AF-E80390E3F9BA}" srcOrd="4" destOrd="0" parTransId="{2D5C85D1-D126-402C-9FFF-7DCAE6D0B3CC}" sibTransId="{A97685BA-42A8-454B-AF07-13DC38C4C629}"/>
    <dgm:cxn modelId="{7DAD26BB-8A74-4CBF-9A1C-2C4D96668291}" type="presOf" srcId="{0161207A-7C00-49DA-B5AF-E80390E3F9BA}" destId="{0DD0D9C3-B2A6-4849-B640-D41E333D4DF5}" srcOrd="0" destOrd="4" presId="urn:microsoft.com/office/officeart/2005/8/layout/hList1"/>
    <dgm:cxn modelId="{C46A7062-BB78-42CB-BA97-7D174D4D99CB}" srcId="{5C62C4DE-6C3E-47BA-80F9-FDA12B741A16}" destId="{41CCE2B5-6BFD-4BD4-86AA-120DDBA6A8EF}" srcOrd="1" destOrd="0" parTransId="{A69D9952-F02A-4B29-97D5-AD1356DC0958}" sibTransId="{00BD0495-6497-452E-82EF-126E3C59CDC9}"/>
    <dgm:cxn modelId="{E5669340-B558-44FF-AB19-52148F452D48}" type="presOf" srcId="{664D0490-9C7B-4ADD-9FB9-18D82B2978D9}" destId="{0DD0D9C3-B2A6-4849-B640-D41E333D4DF5}" srcOrd="0" destOrd="1" presId="urn:microsoft.com/office/officeart/2005/8/layout/hList1"/>
    <dgm:cxn modelId="{9385FD62-A6B9-4810-A33F-E9037E67D45B}" srcId="{53C88F5F-9492-465B-A359-70FE06A743B8}" destId="{1B46E7A2-634F-4EE9-AC4C-CA6D73810892}" srcOrd="1" destOrd="0" parTransId="{F4906412-77B7-4512-833F-2F8E806FA2BE}" sibTransId="{17A32710-E302-4122-A225-C4097F903E17}"/>
    <dgm:cxn modelId="{77BDCDF5-A52C-4417-89E2-9BDE8A5A7FE1}" srcId="{1B46E7A2-634F-4EE9-AC4C-CA6D73810892}" destId="{D6F58FF4-DF20-4819-A00D-055359D00B4D}" srcOrd="3" destOrd="0" parTransId="{285DD246-BA5E-4927-AB3D-E1E60A0A5CE7}" sibTransId="{06F96384-0FAB-4B0F-A239-0F8295C93DB3}"/>
    <dgm:cxn modelId="{3C3C5967-7295-44D4-BAD3-9C79D7DCF7D4}" srcId="{5C62C4DE-6C3E-47BA-80F9-FDA12B741A16}" destId="{363D3664-AFBE-4852-BE73-E91B94AC87E6}" srcOrd="4" destOrd="0" parTransId="{DB5B3380-2584-476F-A6D9-385469EB2E33}" sibTransId="{00480743-A05A-4800-836C-41E572836A00}"/>
    <dgm:cxn modelId="{516C89DE-5CD6-4578-A870-1A79172FF5DF}" type="presOf" srcId="{1E672CE4-5FAB-4CD0-940A-EAB55A2DE83E}" destId="{0DD0D9C3-B2A6-4849-B640-D41E333D4DF5}" srcOrd="0" destOrd="2" presId="urn:microsoft.com/office/officeart/2005/8/layout/hList1"/>
    <dgm:cxn modelId="{16B398B9-B21A-4DC5-A1B0-E7900173BA60}" srcId="{1B46E7A2-634F-4EE9-AC4C-CA6D73810892}" destId="{E9C62B62-18E8-4C42-89A7-7355D1626133}" srcOrd="0" destOrd="0" parTransId="{122B8502-ADC7-452F-A396-554896C744DD}" sibTransId="{B60803AE-BAA5-44DF-BC60-025988C23B6F}"/>
    <dgm:cxn modelId="{33237540-E8F3-4E67-921D-F2582E1818D6}" srcId="{1B46E7A2-634F-4EE9-AC4C-CA6D73810892}" destId="{664D0490-9C7B-4ADD-9FB9-18D82B2978D9}" srcOrd="1" destOrd="0" parTransId="{7F5F0B38-F563-4701-BC75-FE64420C1C34}" sibTransId="{173F6D8E-25CF-41A0-B027-0C45BED85BD1}"/>
    <dgm:cxn modelId="{87419D60-0B84-4114-AEB1-EDC6644F4529}" type="presOf" srcId="{D6F58FF4-DF20-4819-A00D-055359D00B4D}" destId="{0DD0D9C3-B2A6-4849-B640-D41E333D4DF5}" srcOrd="0" destOrd="3" presId="urn:microsoft.com/office/officeart/2005/8/layout/hList1"/>
    <dgm:cxn modelId="{CFBBDF67-30E5-4373-9C7B-5240C4F7E3AD}" srcId="{5C62C4DE-6C3E-47BA-80F9-FDA12B741A16}" destId="{4FE7C080-1BC8-4B55-BAC7-AD3F643FB9CC}" srcOrd="2" destOrd="0" parTransId="{FAA42C98-5EE9-45CE-B16D-15DAB7623796}" sibTransId="{08A5F4A3-D9E8-479B-8FF3-005526ABDBF1}"/>
    <dgm:cxn modelId="{C68555E7-9ED8-40EE-B668-9392E25CA705}" srcId="{5C62C4DE-6C3E-47BA-80F9-FDA12B741A16}" destId="{4EF86975-6B10-46DC-B5F2-F216D5F2FC56}" srcOrd="3" destOrd="0" parTransId="{1BCC5720-254B-4BC3-B098-BED50FCD85AA}" sibTransId="{F1BAE3A2-49D8-4112-B4CE-97DCB4B81B9B}"/>
    <dgm:cxn modelId="{9B012A15-A2AC-4EAB-BD6C-7CD093890A71}" type="presParOf" srcId="{16858F92-BA46-453B-B741-0E8652B56B8E}" destId="{E0D3351C-5050-4C9C-8A87-247C919EBBA4}" srcOrd="0" destOrd="0" presId="urn:microsoft.com/office/officeart/2005/8/layout/hList1"/>
    <dgm:cxn modelId="{8017C3C2-BDC7-4B6D-ABF5-3BF9AFDF5D4A}" type="presParOf" srcId="{E0D3351C-5050-4C9C-8A87-247C919EBBA4}" destId="{8E3FD90D-523D-422F-9BB4-4AEFF69C24C7}" srcOrd="0" destOrd="0" presId="urn:microsoft.com/office/officeart/2005/8/layout/hList1"/>
    <dgm:cxn modelId="{D7515312-1732-4880-A61F-9A338A6BFE74}" type="presParOf" srcId="{E0D3351C-5050-4C9C-8A87-247C919EBBA4}" destId="{361B873D-25D9-4447-8987-5A3DF437EF7D}" srcOrd="1" destOrd="0" presId="urn:microsoft.com/office/officeart/2005/8/layout/hList1"/>
    <dgm:cxn modelId="{44B4ACC3-2F38-4A5F-844B-4076B789A90E}" type="presParOf" srcId="{16858F92-BA46-453B-B741-0E8652B56B8E}" destId="{C3E10860-DBB4-428C-AFD8-02F0AF6357AB}" srcOrd="1" destOrd="0" presId="urn:microsoft.com/office/officeart/2005/8/layout/hList1"/>
    <dgm:cxn modelId="{5F31719C-3140-43E0-9689-275F2F489888}" type="presParOf" srcId="{16858F92-BA46-453B-B741-0E8652B56B8E}" destId="{51193F1A-298E-461C-B4C9-0061E3FB1EA6}" srcOrd="2" destOrd="0" presId="urn:microsoft.com/office/officeart/2005/8/layout/hList1"/>
    <dgm:cxn modelId="{4C65E8EB-93DC-4151-BF7F-6694ED544793}" type="presParOf" srcId="{51193F1A-298E-461C-B4C9-0061E3FB1EA6}" destId="{25B8D2B3-F923-4B37-B64C-EF4D95D89EC8}" srcOrd="0" destOrd="0" presId="urn:microsoft.com/office/officeart/2005/8/layout/hList1"/>
    <dgm:cxn modelId="{8AFA3662-EA5D-4BFF-AF45-3B68A8AC910B}" type="presParOf" srcId="{51193F1A-298E-461C-B4C9-0061E3FB1EA6}" destId="{0DD0D9C3-B2A6-4849-B640-D41E333D4DF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B8C6EC-4FB1-46F7-B058-4E88FF50345F}"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en-US" altLang="zh-CN"/>
        </a:p>
      </dgm:t>
    </dgm:pt>
    <dgm:pt modelId="{D28B59EC-C73A-4184-9C31-80193F70712A}">
      <dgm:prSet phldrT="[Text]"/>
      <dgm:spPr/>
      <dgm:t>
        <a:bodyPr/>
        <a:lstStyle/>
        <a:p>
          <a:r>
            <a:rPr lang="en-US" altLang="zh-CN" dirty="0" smtClean="0"/>
            <a:t>Epicurean</a:t>
          </a:r>
          <a:endParaRPr lang="en-US" altLang="zh-CN" dirty="0"/>
        </a:p>
      </dgm:t>
    </dgm:pt>
    <dgm:pt modelId="{4BAFEF2D-22FF-4A4C-A676-65D2255F8513}" type="parTrans" cxnId="{D92E0C8A-8361-4DAE-8FB7-0B518274F963}">
      <dgm:prSet/>
      <dgm:spPr/>
      <dgm:t>
        <a:bodyPr/>
        <a:lstStyle/>
        <a:p>
          <a:endParaRPr lang="en-US" altLang="zh-CN"/>
        </a:p>
      </dgm:t>
    </dgm:pt>
    <dgm:pt modelId="{5E045D11-ABD7-4461-9FB9-4B204A810F98}" type="sibTrans" cxnId="{D92E0C8A-8361-4DAE-8FB7-0B518274F963}">
      <dgm:prSet/>
      <dgm:spPr/>
      <dgm:t>
        <a:bodyPr/>
        <a:lstStyle/>
        <a:p>
          <a:endParaRPr lang="en-US" altLang="zh-CN"/>
        </a:p>
      </dgm:t>
    </dgm:pt>
    <dgm:pt modelId="{6F23075B-9CFF-4D76-BB4F-45A0DA14EB96}">
      <dgm:prSet phldrT="[Text]"/>
      <dgm:spPr/>
      <dgm:t>
        <a:bodyPr/>
        <a:lstStyle/>
        <a:p>
          <a:r>
            <a:rPr lang="en-US" altLang="zh-CN" dirty="0" smtClean="0"/>
            <a:t>Happiness: Pleasure.</a:t>
          </a:r>
          <a:endParaRPr lang="en-US" altLang="zh-CN" dirty="0"/>
        </a:p>
      </dgm:t>
    </dgm:pt>
    <dgm:pt modelId="{44B54C55-50C6-4DC7-A85B-95A7ECE64809}" type="parTrans" cxnId="{D990FB76-D40B-4934-989D-2DCC1953D36F}">
      <dgm:prSet/>
      <dgm:spPr/>
      <dgm:t>
        <a:bodyPr/>
        <a:lstStyle/>
        <a:p>
          <a:endParaRPr lang="en-US" altLang="zh-CN"/>
        </a:p>
      </dgm:t>
    </dgm:pt>
    <dgm:pt modelId="{0DBD682A-C6B9-4CAB-8319-D0558349DF9B}" type="sibTrans" cxnId="{D990FB76-D40B-4934-989D-2DCC1953D36F}">
      <dgm:prSet/>
      <dgm:spPr/>
      <dgm:t>
        <a:bodyPr/>
        <a:lstStyle/>
        <a:p>
          <a:endParaRPr lang="en-US" altLang="zh-CN"/>
        </a:p>
      </dgm:t>
    </dgm:pt>
    <dgm:pt modelId="{152F14B9-40C8-4B5F-A65B-F0FBBD5B9C1C}">
      <dgm:prSet phldrT="[Text]"/>
      <dgm:spPr/>
      <dgm:t>
        <a:bodyPr/>
        <a:lstStyle/>
        <a:p>
          <a:r>
            <a:rPr lang="en-US" altLang="zh-CN" dirty="0" smtClean="0"/>
            <a:t>Aristotelian</a:t>
          </a:r>
          <a:endParaRPr lang="en-US" altLang="zh-CN" dirty="0"/>
        </a:p>
      </dgm:t>
    </dgm:pt>
    <dgm:pt modelId="{AF5EF344-FCB4-494E-BC39-1B2E7117ECF1}" type="parTrans" cxnId="{2103924D-F347-489E-A224-2F528720AF7D}">
      <dgm:prSet/>
      <dgm:spPr/>
      <dgm:t>
        <a:bodyPr/>
        <a:lstStyle/>
        <a:p>
          <a:endParaRPr lang="en-US" altLang="zh-CN"/>
        </a:p>
      </dgm:t>
    </dgm:pt>
    <dgm:pt modelId="{E56C55A2-A3FF-43DD-B083-414D2CE663F3}" type="sibTrans" cxnId="{2103924D-F347-489E-A224-2F528720AF7D}">
      <dgm:prSet/>
      <dgm:spPr/>
      <dgm:t>
        <a:bodyPr/>
        <a:lstStyle/>
        <a:p>
          <a:endParaRPr lang="en-US" altLang="zh-CN"/>
        </a:p>
      </dgm:t>
    </dgm:pt>
    <dgm:pt modelId="{07C3FE7F-5786-4978-BAD6-36E1A391E834}">
      <dgm:prSet phldrT="[Text]"/>
      <dgm:spPr/>
      <dgm:t>
        <a:bodyPr/>
        <a:lstStyle/>
        <a:p>
          <a:r>
            <a:rPr lang="en-US" altLang="zh-CN" dirty="0" smtClean="0"/>
            <a:t>Happiness:  Virtue &amp; External Goods</a:t>
          </a:r>
          <a:endParaRPr lang="en-US" altLang="zh-CN" dirty="0"/>
        </a:p>
      </dgm:t>
    </dgm:pt>
    <dgm:pt modelId="{87EE3B71-7F13-41A9-A24B-EA9E2031E01B}" type="parTrans" cxnId="{2A6BA6EA-C6D3-453B-8026-1298FEA838AE}">
      <dgm:prSet/>
      <dgm:spPr/>
      <dgm:t>
        <a:bodyPr/>
        <a:lstStyle/>
        <a:p>
          <a:endParaRPr lang="en-US" altLang="zh-CN"/>
        </a:p>
      </dgm:t>
    </dgm:pt>
    <dgm:pt modelId="{D6087D80-372B-4E01-8CEF-8324C75CF982}" type="sibTrans" cxnId="{2A6BA6EA-C6D3-453B-8026-1298FEA838AE}">
      <dgm:prSet/>
      <dgm:spPr/>
      <dgm:t>
        <a:bodyPr/>
        <a:lstStyle/>
        <a:p>
          <a:endParaRPr lang="en-US" altLang="zh-CN"/>
        </a:p>
      </dgm:t>
    </dgm:pt>
    <dgm:pt modelId="{B5BC7D17-0234-4B54-8718-CE23F6DC4CD9}">
      <dgm:prSet phldrT="[Text]"/>
      <dgm:spPr/>
      <dgm:t>
        <a:bodyPr/>
        <a:lstStyle/>
        <a:p>
          <a:r>
            <a:rPr lang="en-US" altLang="zh-CN" dirty="0" smtClean="0"/>
            <a:t>Virtue as the realization of reason in contemplation and controlling our irrational appetites.</a:t>
          </a:r>
          <a:endParaRPr lang="en-US" altLang="zh-CN" dirty="0"/>
        </a:p>
      </dgm:t>
    </dgm:pt>
    <dgm:pt modelId="{8908864D-BBE2-4616-9BE3-E2DB7F64B1E3}" type="parTrans" cxnId="{3ACD3650-7B1F-45A1-860B-2A25C82BD5C4}">
      <dgm:prSet/>
      <dgm:spPr/>
      <dgm:t>
        <a:bodyPr/>
        <a:lstStyle/>
        <a:p>
          <a:endParaRPr lang="en-US" altLang="zh-CN"/>
        </a:p>
      </dgm:t>
    </dgm:pt>
    <dgm:pt modelId="{33B9FC6A-7943-4611-9EE9-EDB012373A3E}" type="sibTrans" cxnId="{3ACD3650-7B1F-45A1-860B-2A25C82BD5C4}">
      <dgm:prSet/>
      <dgm:spPr/>
      <dgm:t>
        <a:bodyPr/>
        <a:lstStyle/>
        <a:p>
          <a:endParaRPr lang="en-US" altLang="zh-CN"/>
        </a:p>
      </dgm:t>
    </dgm:pt>
    <dgm:pt modelId="{A3656E07-08CD-426E-A203-B9228AD07A68}">
      <dgm:prSet phldrT="[Text]"/>
      <dgm:spPr/>
      <dgm:t>
        <a:bodyPr/>
        <a:lstStyle/>
        <a:p>
          <a:r>
            <a:rPr lang="en-US" altLang="zh-CN" dirty="0" smtClean="0"/>
            <a:t>Stoic</a:t>
          </a:r>
          <a:endParaRPr lang="en-US" altLang="zh-CN" dirty="0"/>
        </a:p>
      </dgm:t>
    </dgm:pt>
    <dgm:pt modelId="{D13DE11E-F543-4F81-B00B-B68742F9E71F}" type="parTrans" cxnId="{3AFD2473-0580-465F-902E-38F5CC41531A}">
      <dgm:prSet/>
      <dgm:spPr/>
      <dgm:t>
        <a:bodyPr/>
        <a:lstStyle/>
        <a:p>
          <a:endParaRPr lang="en-US" altLang="zh-CN"/>
        </a:p>
      </dgm:t>
    </dgm:pt>
    <dgm:pt modelId="{F462BC7D-3153-42EA-AB15-8D226BAC0737}" type="sibTrans" cxnId="{3AFD2473-0580-465F-902E-38F5CC41531A}">
      <dgm:prSet/>
      <dgm:spPr/>
      <dgm:t>
        <a:bodyPr/>
        <a:lstStyle/>
        <a:p>
          <a:endParaRPr lang="en-US" altLang="zh-CN"/>
        </a:p>
      </dgm:t>
    </dgm:pt>
    <dgm:pt modelId="{232F1028-516F-4D6B-9FCF-B30E88946A2B}">
      <dgm:prSet phldrT="[Text]"/>
      <dgm:spPr/>
      <dgm:t>
        <a:bodyPr/>
        <a:lstStyle/>
        <a:p>
          <a:r>
            <a:rPr lang="en-US" altLang="zh-CN" dirty="0" smtClean="0"/>
            <a:t>Happiness: Virtue alone.</a:t>
          </a:r>
          <a:endParaRPr lang="en-US" altLang="zh-CN" dirty="0"/>
        </a:p>
      </dgm:t>
    </dgm:pt>
    <dgm:pt modelId="{384AF6AF-0D8B-474D-9EDE-6AFD5049C364}" type="parTrans" cxnId="{4CCE0E8B-C20F-4047-A3C8-A620FCFFAD93}">
      <dgm:prSet/>
      <dgm:spPr/>
      <dgm:t>
        <a:bodyPr/>
        <a:lstStyle/>
        <a:p>
          <a:endParaRPr lang="en-US" altLang="zh-CN"/>
        </a:p>
      </dgm:t>
    </dgm:pt>
    <dgm:pt modelId="{6096CAB1-B05F-4B88-98FC-1946F6D71A71}" type="sibTrans" cxnId="{4CCE0E8B-C20F-4047-A3C8-A620FCFFAD93}">
      <dgm:prSet/>
      <dgm:spPr/>
      <dgm:t>
        <a:bodyPr/>
        <a:lstStyle/>
        <a:p>
          <a:endParaRPr lang="en-US" altLang="zh-CN"/>
        </a:p>
      </dgm:t>
    </dgm:pt>
    <dgm:pt modelId="{91218258-1B49-42DB-AD64-7AD68A2F92D2}">
      <dgm:prSet phldrT="[Text]"/>
      <dgm:spPr/>
      <dgm:t>
        <a:bodyPr/>
        <a:lstStyle/>
        <a:p>
          <a:r>
            <a:rPr lang="en-US" altLang="zh-CN" dirty="0" smtClean="0"/>
            <a:t>Virtue is understood as rational self-government—forming the right judgments.</a:t>
          </a:r>
          <a:endParaRPr lang="en-US" altLang="zh-CN" dirty="0"/>
        </a:p>
      </dgm:t>
    </dgm:pt>
    <dgm:pt modelId="{9C5AB258-A79C-4A7C-9D95-588246B5E4B7}" type="parTrans" cxnId="{8E113EEC-954F-4195-BAF1-491D7E502000}">
      <dgm:prSet/>
      <dgm:spPr/>
      <dgm:t>
        <a:bodyPr/>
        <a:lstStyle/>
        <a:p>
          <a:endParaRPr lang="en-US" altLang="zh-CN"/>
        </a:p>
      </dgm:t>
    </dgm:pt>
    <dgm:pt modelId="{F3F89F0C-9B5B-40CC-A2CF-BE8FD81D3F6E}" type="sibTrans" cxnId="{8E113EEC-954F-4195-BAF1-491D7E502000}">
      <dgm:prSet/>
      <dgm:spPr/>
      <dgm:t>
        <a:bodyPr/>
        <a:lstStyle/>
        <a:p>
          <a:endParaRPr lang="en-US" altLang="zh-CN"/>
        </a:p>
      </dgm:t>
    </dgm:pt>
    <dgm:pt modelId="{D6F18931-84B4-4B7B-BE20-AE586237960F}">
      <dgm:prSet phldrT="[Text]"/>
      <dgm:spPr/>
      <dgm:t>
        <a:bodyPr/>
        <a:lstStyle/>
        <a:p>
          <a:r>
            <a:rPr lang="en-US" altLang="zh-CN" dirty="0" smtClean="0"/>
            <a:t>Lasting pleasure is to be found in stable (non-movement based) sources, both psychic and material</a:t>
          </a:r>
          <a:endParaRPr lang="en-US" altLang="zh-CN" dirty="0"/>
        </a:p>
      </dgm:t>
    </dgm:pt>
    <dgm:pt modelId="{0DFDFBE7-E011-49A1-8049-AC0528276B38}" type="parTrans" cxnId="{D51FB69A-8AD1-4033-91EB-D49EE0789913}">
      <dgm:prSet/>
      <dgm:spPr/>
      <dgm:t>
        <a:bodyPr/>
        <a:lstStyle/>
        <a:p>
          <a:endParaRPr lang="en-US" altLang="zh-CN"/>
        </a:p>
      </dgm:t>
    </dgm:pt>
    <dgm:pt modelId="{A9A8893F-61EA-43EC-AFCA-E937ECF9EF18}" type="sibTrans" cxnId="{D51FB69A-8AD1-4033-91EB-D49EE0789913}">
      <dgm:prSet/>
      <dgm:spPr/>
      <dgm:t>
        <a:bodyPr/>
        <a:lstStyle/>
        <a:p>
          <a:endParaRPr lang="en-US" altLang="zh-CN"/>
        </a:p>
      </dgm:t>
    </dgm:pt>
    <dgm:pt modelId="{D5D2B507-D95B-420C-A4F6-B1C5ACCFC418}">
      <dgm:prSet phldrT="[Text]"/>
      <dgm:spPr/>
      <dgm:t>
        <a:bodyPr/>
        <a:lstStyle/>
        <a:p>
          <a:r>
            <a:rPr lang="en-US" altLang="zh-CN" dirty="0" smtClean="0"/>
            <a:t>Human happiness is vulnerable to luck and external happenings.</a:t>
          </a:r>
          <a:endParaRPr lang="en-US" altLang="zh-CN" dirty="0"/>
        </a:p>
      </dgm:t>
    </dgm:pt>
    <dgm:pt modelId="{28129125-0683-4F9F-AA4B-A289F8E6DC08}" type="parTrans" cxnId="{16829C0B-B88D-4338-B1B5-39A2A343E7AA}">
      <dgm:prSet/>
      <dgm:spPr/>
      <dgm:t>
        <a:bodyPr/>
        <a:lstStyle/>
        <a:p>
          <a:endParaRPr lang="en-US" altLang="zh-CN"/>
        </a:p>
      </dgm:t>
    </dgm:pt>
    <dgm:pt modelId="{43DBB47C-A077-4CE6-9F44-8715E61326B2}" type="sibTrans" cxnId="{16829C0B-B88D-4338-B1B5-39A2A343E7AA}">
      <dgm:prSet/>
      <dgm:spPr/>
      <dgm:t>
        <a:bodyPr/>
        <a:lstStyle/>
        <a:p>
          <a:endParaRPr lang="en-US" altLang="zh-CN"/>
        </a:p>
      </dgm:t>
    </dgm:pt>
    <dgm:pt modelId="{F88C24C9-5674-4BE3-8BD7-E9D8B196655F}">
      <dgm:prSet phldrT="[Text]"/>
      <dgm:spPr/>
      <dgm:t>
        <a:bodyPr/>
        <a:lstStyle/>
        <a:p>
          <a:r>
            <a:rPr lang="en-US" altLang="zh-CN" dirty="0" smtClean="0"/>
            <a:t>Human happiness is always within our grasp and is immune to luck.</a:t>
          </a:r>
          <a:endParaRPr lang="en-US" altLang="zh-CN" dirty="0"/>
        </a:p>
      </dgm:t>
    </dgm:pt>
    <dgm:pt modelId="{BA62134C-F39E-4628-9CBD-2842681BDC6A}" type="parTrans" cxnId="{A3A8D69E-88C9-49E5-B8F0-9206719126FB}">
      <dgm:prSet/>
      <dgm:spPr/>
      <dgm:t>
        <a:bodyPr/>
        <a:lstStyle/>
        <a:p>
          <a:endParaRPr lang="en-US" altLang="zh-CN"/>
        </a:p>
      </dgm:t>
    </dgm:pt>
    <dgm:pt modelId="{433F7B17-C64A-4007-AD22-91DBCDD5EBB3}" type="sibTrans" cxnId="{A3A8D69E-88C9-49E5-B8F0-9206719126FB}">
      <dgm:prSet/>
      <dgm:spPr/>
      <dgm:t>
        <a:bodyPr/>
        <a:lstStyle/>
        <a:p>
          <a:endParaRPr lang="en-US" altLang="zh-CN"/>
        </a:p>
      </dgm:t>
    </dgm:pt>
    <dgm:pt modelId="{7049D37F-6F9E-4A77-BF92-CD239B839E0E}" type="pres">
      <dgm:prSet presAssocID="{07B8C6EC-4FB1-46F7-B058-4E88FF50345F}" presName="Name0" presStyleCnt="0">
        <dgm:presLayoutVars>
          <dgm:dir/>
          <dgm:animLvl val="lvl"/>
          <dgm:resizeHandles val="exact"/>
        </dgm:presLayoutVars>
      </dgm:prSet>
      <dgm:spPr/>
      <dgm:t>
        <a:bodyPr/>
        <a:lstStyle/>
        <a:p>
          <a:endParaRPr lang="en-US" altLang="zh-CN"/>
        </a:p>
      </dgm:t>
    </dgm:pt>
    <dgm:pt modelId="{8B19BDBB-BF5D-46F4-99CE-8BCC4D294119}" type="pres">
      <dgm:prSet presAssocID="{D28B59EC-C73A-4184-9C31-80193F70712A}" presName="composite" presStyleCnt="0"/>
      <dgm:spPr/>
    </dgm:pt>
    <dgm:pt modelId="{BE850170-8196-482C-B483-B1986ABC3658}" type="pres">
      <dgm:prSet presAssocID="{D28B59EC-C73A-4184-9C31-80193F70712A}" presName="parTx" presStyleLbl="alignNode1" presStyleIdx="0" presStyleCnt="3">
        <dgm:presLayoutVars>
          <dgm:chMax val="0"/>
          <dgm:chPref val="0"/>
          <dgm:bulletEnabled val="1"/>
        </dgm:presLayoutVars>
      </dgm:prSet>
      <dgm:spPr/>
      <dgm:t>
        <a:bodyPr/>
        <a:lstStyle/>
        <a:p>
          <a:endParaRPr lang="en-US" altLang="zh-CN"/>
        </a:p>
      </dgm:t>
    </dgm:pt>
    <dgm:pt modelId="{436BF6C0-DC91-4C7B-9288-0473D7C01DEB}" type="pres">
      <dgm:prSet presAssocID="{D28B59EC-C73A-4184-9C31-80193F70712A}" presName="desTx" presStyleLbl="alignAccFollowNode1" presStyleIdx="0" presStyleCnt="3">
        <dgm:presLayoutVars>
          <dgm:bulletEnabled val="1"/>
        </dgm:presLayoutVars>
      </dgm:prSet>
      <dgm:spPr/>
      <dgm:t>
        <a:bodyPr/>
        <a:lstStyle/>
        <a:p>
          <a:endParaRPr lang="en-US" altLang="zh-CN"/>
        </a:p>
      </dgm:t>
    </dgm:pt>
    <dgm:pt modelId="{2D3E4FA6-FA6B-4C27-800E-12EE2CB99BD9}" type="pres">
      <dgm:prSet presAssocID="{5E045D11-ABD7-4461-9FB9-4B204A810F98}" presName="space" presStyleCnt="0"/>
      <dgm:spPr/>
    </dgm:pt>
    <dgm:pt modelId="{9689DD3B-4611-4251-A3BB-965C3785C0D3}" type="pres">
      <dgm:prSet presAssocID="{152F14B9-40C8-4B5F-A65B-F0FBBD5B9C1C}" presName="composite" presStyleCnt="0"/>
      <dgm:spPr/>
    </dgm:pt>
    <dgm:pt modelId="{9785E7FC-BB64-4BEA-ADD0-05E5F5677483}" type="pres">
      <dgm:prSet presAssocID="{152F14B9-40C8-4B5F-A65B-F0FBBD5B9C1C}" presName="parTx" presStyleLbl="alignNode1" presStyleIdx="1" presStyleCnt="3">
        <dgm:presLayoutVars>
          <dgm:chMax val="0"/>
          <dgm:chPref val="0"/>
          <dgm:bulletEnabled val="1"/>
        </dgm:presLayoutVars>
      </dgm:prSet>
      <dgm:spPr/>
      <dgm:t>
        <a:bodyPr/>
        <a:lstStyle/>
        <a:p>
          <a:endParaRPr lang="en-US" altLang="zh-CN"/>
        </a:p>
      </dgm:t>
    </dgm:pt>
    <dgm:pt modelId="{A53DF326-F41F-47F8-8AC7-4081E3EA4475}" type="pres">
      <dgm:prSet presAssocID="{152F14B9-40C8-4B5F-A65B-F0FBBD5B9C1C}" presName="desTx" presStyleLbl="alignAccFollowNode1" presStyleIdx="1" presStyleCnt="3">
        <dgm:presLayoutVars>
          <dgm:bulletEnabled val="1"/>
        </dgm:presLayoutVars>
      </dgm:prSet>
      <dgm:spPr/>
      <dgm:t>
        <a:bodyPr/>
        <a:lstStyle/>
        <a:p>
          <a:endParaRPr lang="en-US" altLang="zh-CN"/>
        </a:p>
      </dgm:t>
    </dgm:pt>
    <dgm:pt modelId="{75393E80-ECDC-476A-BFAF-BF248F8BDFDE}" type="pres">
      <dgm:prSet presAssocID="{E56C55A2-A3FF-43DD-B083-414D2CE663F3}" presName="space" presStyleCnt="0"/>
      <dgm:spPr/>
    </dgm:pt>
    <dgm:pt modelId="{1F76C9A5-1DF7-467E-A5A0-B126E05818B1}" type="pres">
      <dgm:prSet presAssocID="{A3656E07-08CD-426E-A203-B9228AD07A68}" presName="composite" presStyleCnt="0"/>
      <dgm:spPr/>
    </dgm:pt>
    <dgm:pt modelId="{49F9E13C-6A2F-47C5-995A-8BEB498248C9}" type="pres">
      <dgm:prSet presAssocID="{A3656E07-08CD-426E-A203-B9228AD07A68}" presName="parTx" presStyleLbl="alignNode1" presStyleIdx="2" presStyleCnt="3">
        <dgm:presLayoutVars>
          <dgm:chMax val="0"/>
          <dgm:chPref val="0"/>
          <dgm:bulletEnabled val="1"/>
        </dgm:presLayoutVars>
      </dgm:prSet>
      <dgm:spPr/>
      <dgm:t>
        <a:bodyPr/>
        <a:lstStyle/>
        <a:p>
          <a:endParaRPr lang="en-US" altLang="zh-CN"/>
        </a:p>
      </dgm:t>
    </dgm:pt>
    <dgm:pt modelId="{6EFFA00C-4448-42E8-9651-D0445E985383}" type="pres">
      <dgm:prSet presAssocID="{A3656E07-08CD-426E-A203-B9228AD07A68}" presName="desTx" presStyleLbl="alignAccFollowNode1" presStyleIdx="2" presStyleCnt="3">
        <dgm:presLayoutVars>
          <dgm:bulletEnabled val="1"/>
        </dgm:presLayoutVars>
      </dgm:prSet>
      <dgm:spPr/>
      <dgm:t>
        <a:bodyPr/>
        <a:lstStyle/>
        <a:p>
          <a:endParaRPr lang="en-US" altLang="zh-CN"/>
        </a:p>
      </dgm:t>
    </dgm:pt>
  </dgm:ptLst>
  <dgm:cxnLst>
    <dgm:cxn modelId="{16829C0B-B88D-4338-B1B5-39A2A343E7AA}" srcId="{152F14B9-40C8-4B5F-A65B-F0FBBD5B9C1C}" destId="{D5D2B507-D95B-420C-A4F6-B1C5ACCFC418}" srcOrd="2" destOrd="0" parTransId="{28129125-0683-4F9F-AA4B-A289F8E6DC08}" sibTransId="{43DBB47C-A077-4CE6-9F44-8715E61326B2}"/>
    <dgm:cxn modelId="{A3A8D69E-88C9-49E5-B8F0-9206719126FB}" srcId="{A3656E07-08CD-426E-A203-B9228AD07A68}" destId="{F88C24C9-5674-4BE3-8BD7-E9D8B196655F}" srcOrd="2" destOrd="0" parTransId="{BA62134C-F39E-4628-9CBD-2842681BDC6A}" sibTransId="{433F7B17-C64A-4007-AD22-91DBCDD5EBB3}"/>
    <dgm:cxn modelId="{D990FB76-D40B-4934-989D-2DCC1953D36F}" srcId="{D28B59EC-C73A-4184-9C31-80193F70712A}" destId="{6F23075B-9CFF-4D76-BB4F-45A0DA14EB96}" srcOrd="0" destOrd="0" parTransId="{44B54C55-50C6-4DC7-A85B-95A7ECE64809}" sibTransId="{0DBD682A-C6B9-4CAB-8319-D0558349DF9B}"/>
    <dgm:cxn modelId="{2103924D-F347-489E-A224-2F528720AF7D}" srcId="{07B8C6EC-4FB1-46F7-B058-4E88FF50345F}" destId="{152F14B9-40C8-4B5F-A65B-F0FBBD5B9C1C}" srcOrd="1" destOrd="0" parTransId="{AF5EF344-FCB4-494E-BC39-1B2E7117ECF1}" sibTransId="{E56C55A2-A3FF-43DD-B083-414D2CE663F3}"/>
    <dgm:cxn modelId="{B30ABCBC-89D8-4A05-817E-EAFD9DF47D78}" type="presOf" srcId="{07B8C6EC-4FB1-46F7-B058-4E88FF50345F}" destId="{7049D37F-6F9E-4A77-BF92-CD239B839E0E}" srcOrd="0" destOrd="0" presId="urn:microsoft.com/office/officeart/2005/8/layout/hList1"/>
    <dgm:cxn modelId="{D51FB69A-8AD1-4033-91EB-D49EE0789913}" srcId="{D28B59EC-C73A-4184-9C31-80193F70712A}" destId="{D6F18931-84B4-4B7B-BE20-AE586237960F}" srcOrd="1" destOrd="0" parTransId="{0DFDFBE7-E011-49A1-8049-AC0528276B38}" sibTransId="{A9A8893F-61EA-43EC-AFCA-E937ECF9EF18}"/>
    <dgm:cxn modelId="{27D67258-E26C-4477-940B-E88C5F0510EB}" type="presOf" srcId="{A3656E07-08CD-426E-A203-B9228AD07A68}" destId="{49F9E13C-6A2F-47C5-995A-8BEB498248C9}" srcOrd="0" destOrd="0" presId="urn:microsoft.com/office/officeart/2005/8/layout/hList1"/>
    <dgm:cxn modelId="{D92E0C8A-8361-4DAE-8FB7-0B518274F963}" srcId="{07B8C6EC-4FB1-46F7-B058-4E88FF50345F}" destId="{D28B59EC-C73A-4184-9C31-80193F70712A}" srcOrd="0" destOrd="0" parTransId="{4BAFEF2D-22FF-4A4C-A676-65D2255F8513}" sibTransId="{5E045D11-ABD7-4461-9FB9-4B204A810F98}"/>
    <dgm:cxn modelId="{4CCE0E8B-C20F-4047-A3C8-A620FCFFAD93}" srcId="{A3656E07-08CD-426E-A203-B9228AD07A68}" destId="{232F1028-516F-4D6B-9FCF-B30E88946A2B}" srcOrd="0" destOrd="0" parTransId="{384AF6AF-0D8B-474D-9EDE-6AFD5049C364}" sibTransId="{6096CAB1-B05F-4B88-98FC-1946F6D71A71}"/>
    <dgm:cxn modelId="{3ACD3650-7B1F-45A1-860B-2A25C82BD5C4}" srcId="{152F14B9-40C8-4B5F-A65B-F0FBBD5B9C1C}" destId="{B5BC7D17-0234-4B54-8718-CE23F6DC4CD9}" srcOrd="1" destOrd="0" parTransId="{8908864D-BBE2-4616-9BE3-E2DB7F64B1E3}" sibTransId="{33B9FC6A-7943-4611-9EE9-EDB012373A3E}"/>
    <dgm:cxn modelId="{BEE67D67-87BC-4D6B-B625-B6AD7D9CE2A3}" type="presOf" srcId="{F88C24C9-5674-4BE3-8BD7-E9D8B196655F}" destId="{6EFFA00C-4448-42E8-9651-D0445E985383}" srcOrd="0" destOrd="2" presId="urn:microsoft.com/office/officeart/2005/8/layout/hList1"/>
    <dgm:cxn modelId="{1D109F54-997B-40F2-B532-2BF4BBDBA840}" type="presOf" srcId="{D6F18931-84B4-4B7B-BE20-AE586237960F}" destId="{436BF6C0-DC91-4C7B-9288-0473D7C01DEB}" srcOrd="0" destOrd="1" presId="urn:microsoft.com/office/officeart/2005/8/layout/hList1"/>
    <dgm:cxn modelId="{20EADA81-BAF7-4FFA-89A5-CB0EE5D14EED}" type="presOf" srcId="{07C3FE7F-5786-4978-BAD6-36E1A391E834}" destId="{A53DF326-F41F-47F8-8AC7-4081E3EA4475}" srcOrd="0" destOrd="0" presId="urn:microsoft.com/office/officeart/2005/8/layout/hList1"/>
    <dgm:cxn modelId="{AD2C9B2C-72CC-4426-AD17-5D0D7C62DCE1}" type="presOf" srcId="{B5BC7D17-0234-4B54-8718-CE23F6DC4CD9}" destId="{A53DF326-F41F-47F8-8AC7-4081E3EA4475}" srcOrd="0" destOrd="1" presId="urn:microsoft.com/office/officeart/2005/8/layout/hList1"/>
    <dgm:cxn modelId="{BEAF9473-D766-4A07-8EBA-066C0C25AF47}" type="presOf" srcId="{152F14B9-40C8-4B5F-A65B-F0FBBD5B9C1C}" destId="{9785E7FC-BB64-4BEA-ADD0-05E5F5677483}" srcOrd="0" destOrd="0" presId="urn:microsoft.com/office/officeart/2005/8/layout/hList1"/>
    <dgm:cxn modelId="{3AFD2473-0580-465F-902E-38F5CC41531A}" srcId="{07B8C6EC-4FB1-46F7-B058-4E88FF50345F}" destId="{A3656E07-08CD-426E-A203-B9228AD07A68}" srcOrd="2" destOrd="0" parTransId="{D13DE11E-F543-4F81-B00B-B68742F9E71F}" sibTransId="{F462BC7D-3153-42EA-AB15-8D226BAC0737}"/>
    <dgm:cxn modelId="{8E113EEC-954F-4195-BAF1-491D7E502000}" srcId="{A3656E07-08CD-426E-A203-B9228AD07A68}" destId="{91218258-1B49-42DB-AD64-7AD68A2F92D2}" srcOrd="1" destOrd="0" parTransId="{9C5AB258-A79C-4A7C-9D95-588246B5E4B7}" sibTransId="{F3F89F0C-9B5B-40CC-A2CF-BE8FD81D3F6E}"/>
    <dgm:cxn modelId="{EC249A17-FB54-4A9E-A347-07AEA1ED9E95}" type="presOf" srcId="{D28B59EC-C73A-4184-9C31-80193F70712A}" destId="{BE850170-8196-482C-B483-B1986ABC3658}" srcOrd="0" destOrd="0" presId="urn:microsoft.com/office/officeart/2005/8/layout/hList1"/>
    <dgm:cxn modelId="{377275FE-60B1-4FDC-ACA5-884636B16164}" type="presOf" srcId="{D5D2B507-D95B-420C-A4F6-B1C5ACCFC418}" destId="{A53DF326-F41F-47F8-8AC7-4081E3EA4475}" srcOrd="0" destOrd="2" presId="urn:microsoft.com/office/officeart/2005/8/layout/hList1"/>
    <dgm:cxn modelId="{2A6BA6EA-C6D3-453B-8026-1298FEA838AE}" srcId="{152F14B9-40C8-4B5F-A65B-F0FBBD5B9C1C}" destId="{07C3FE7F-5786-4978-BAD6-36E1A391E834}" srcOrd="0" destOrd="0" parTransId="{87EE3B71-7F13-41A9-A24B-EA9E2031E01B}" sibTransId="{D6087D80-372B-4E01-8CEF-8324C75CF982}"/>
    <dgm:cxn modelId="{33A078D9-C850-4EF5-AF15-924CC5AF3503}" type="presOf" srcId="{232F1028-516F-4D6B-9FCF-B30E88946A2B}" destId="{6EFFA00C-4448-42E8-9651-D0445E985383}" srcOrd="0" destOrd="0" presId="urn:microsoft.com/office/officeart/2005/8/layout/hList1"/>
    <dgm:cxn modelId="{8C2283A7-AF2E-4AA7-9E2E-219439C975D6}" type="presOf" srcId="{6F23075B-9CFF-4D76-BB4F-45A0DA14EB96}" destId="{436BF6C0-DC91-4C7B-9288-0473D7C01DEB}" srcOrd="0" destOrd="0" presId="urn:microsoft.com/office/officeart/2005/8/layout/hList1"/>
    <dgm:cxn modelId="{E48F0D1D-C660-4606-91FD-62E8539FABD5}" type="presOf" srcId="{91218258-1B49-42DB-AD64-7AD68A2F92D2}" destId="{6EFFA00C-4448-42E8-9651-D0445E985383}" srcOrd="0" destOrd="1" presId="urn:microsoft.com/office/officeart/2005/8/layout/hList1"/>
    <dgm:cxn modelId="{56AEC3B2-80E2-49E5-AA40-324589FDBDFE}" type="presParOf" srcId="{7049D37F-6F9E-4A77-BF92-CD239B839E0E}" destId="{8B19BDBB-BF5D-46F4-99CE-8BCC4D294119}" srcOrd="0" destOrd="0" presId="urn:microsoft.com/office/officeart/2005/8/layout/hList1"/>
    <dgm:cxn modelId="{102A6700-CD40-4CBF-82CB-FDA22C67426D}" type="presParOf" srcId="{8B19BDBB-BF5D-46F4-99CE-8BCC4D294119}" destId="{BE850170-8196-482C-B483-B1986ABC3658}" srcOrd="0" destOrd="0" presId="urn:microsoft.com/office/officeart/2005/8/layout/hList1"/>
    <dgm:cxn modelId="{E6D9425F-9A2E-4C65-A037-74545FC74221}" type="presParOf" srcId="{8B19BDBB-BF5D-46F4-99CE-8BCC4D294119}" destId="{436BF6C0-DC91-4C7B-9288-0473D7C01DEB}" srcOrd="1" destOrd="0" presId="urn:microsoft.com/office/officeart/2005/8/layout/hList1"/>
    <dgm:cxn modelId="{08EF911A-3E5F-4EA0-924F-1F9143FB64DD}" type="presParOf" srcId="{7049D37F-6F9E-4A77-BF92-CD239B839E0E}" destId="{2D3E4FA6-FA6B-4C27-800E-12EE2CB99BD9}" srcOrd="1" destOrd="0" presId="urn:microsoft.com/office/officeart/2005/8/layout/hList1"/>
    <dgm:cxn modelId="{46131AF6-6592-404D-8E9C-48D50646B35B}" type="presParOf" srcId="{7049D37F-6F9E-4A77-BF92-CD239B839E0E}" destId="{9689DD3B-4611-4251-A3BB-965C3785C0D3}" srcOrd="2" destOrd="0" presId="urn:microsoft.com/office/officeart/2005/8/layout/hList1"/>
    <dgm:cxn modelId="{CE05C17A-7DB2-4AAD-B8D0-B8A51EE85D61}" type="presParOf" srcId="{9689DD3B-4611-4251-A3BB-965C3785C0D3}" destId="{9785E7FC-BB64-4BEA-ADD0-05E5F5677483}" srcOrd="0" destOrd="0" presId="urn:microsoft.com/office/officeart/2005/8/layout/hList1"/>
    <dgm:cxn modelId="{CB9CB2EC-D0B1-45D8-BED7-84E4F39BEADA}" type="presParOf" srcId="{9689DD3B-4611-4251-A3BB-965C3785C0D3}" destId="{A53DF326-F41F-47F8-8AC7-4081E3EA4475}" srcOrd="1" destOrd="0" presId="urn:microsoft.com/office/officeart/2005/8/layout/hList1"/>
    <dgm:cxn modelId="{C815445B-A7F5-4A4F-8AA0-65258C73B59E}" type="presParOf" srcId="{7049D37F-6F9E-4A77-BF92-CD239B839E0E}" destId="{75393E80-ECDC-476A-BFAF-BF248F8BDFDE}" srcOrd="3" destOrd="0" presId="urn:microsoft.com/office/officeart/2005/8/layout/hList1"/>
    <dgm:cxn modelId="{0D0CBF5E-C956-4B9A-8ED9-AB85A8ED7050}" type="presParOf" srcId="{7049D37F-6F9E-4A77-BF92-CD239B839E0E}" destId="{1F76C9A5-1DF7-467E-A5A0-B126E05818B1}" srcOrd="4" destOrd="0" presId="urn:microsoft.com/office/officeart/2005/8/layout/hList1"/>
    <dgm:cxn modelId="{267ED9FD-51FA-466D-9DD4-DC452E56FB02}" type="presParOf" srcId="{1F76C9A5-1DF7-467E-A5A0-B126E05818B1}" destId="{49F9E13C-6A2F-47C5-995A-8BEB498248C9}" srcOrd="0" destOrd="0" presId="urn:microsoft.com/office/officeart/2005/8/layout/hList1"/>
    <dgm:cxn modelId="{000E6404-CDE1-48FE-80A3-D8AFA997CC9E}" type="presParOf" srcId="{1F76C9A5-1DF7-467E-A5A0-B126E05818B1}" destId="{6EFFA00C-4448-42E8-9651-D0445E98538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7CD96E-0A26-4301-9A9B-2A8130B312DD}"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E12A0615-4B0D-419C-BFE4-C04416C09A6D}">
      <dgm:prSet phldrT="[Text]"/>
      <dgm:spPr/>
      <dgm:t>
        <a:bodyPr/>
        <a:lstStyle/>
        <a:p>
          <a:r>
            <a:rPr lang="en-US" dirty="0" smtClean="0"/>
            <a:t>Soren Kierkegaard (1813-1855)</a:t>
          </a:r>
          <a:endParaRPr lang="en-US" dirty="0"/>
        </a:p>
      </dgm:t>
    </dgm:pt>
    <dgm:pt modelId="{11834D1E-6FB5-4EF6-9F50-DCC9A8C5490C}" type="parTrans" cxnId="{5C3A579E-5462-46A7-884B-D4F3794325D1}">
      <dgm:prSet/>
      <dgm:spPr/>
      <dgm:t>
        <a:bodyPr/>
        <a:lstStyle/>
        <a:p>
          <a:endParaRPr lang="en-US"/>
        </a:p>
      </dgm:t>
    </dgm:pt>
    <dgm:pt modelId="{5E4971AF-7143-4401-AF6B-567DF812EBA2}" type="sibTrans" cxnId="{5C3A579E-5462-46A7-884B-D4F3794325D1}">
      <dgm:prSet/>
      <dgm:spPr/>
      <dgm:t>
        <a:bodyPr/>
        <a:lstStyle/>
        <a:p>
          <a:endParaRPr lang="en-US"/>
        </a:p>
      </dgm:t>
    </dgm:pt>
    <dgm:pt modelId="{37F0C5C4-5EA2-4690-9016-C3FCB67E772E}">
      <dgm:prSet phldrT="[Text]"/>
      <dgm:spPr/>
      <dgm:t>
        <a:bodyPr/>
        <a:lstStyle/>
        <a:p>
          <a:r>
            <a:rPr lang="en-US" dirty="0" smtClean="0"/>
            <a:t>Friedrich Nietzsche (1844-1900)</a:t>
          </a:r>
          <a:endParaRPr lang="en-US" dirty="0"/>
        </a:p>
      </dgm:t>
    </dgm:pt>
    <dgm:pt modelId="{2CEC88B8-3E3E-4188-BA22-947EF70DD40B}" type="parTrans" cxnId="{01C3F2CE-3459-4E64-9A7D-61739FE9F2A9}">
      <dgm:prSet/>
      <dgm:spPr/>
      <dgm:t>
        <a:bodyPr/>
        <a:lstStyle/>
        <a:p>
          <a:endParaRPr lang="en-US"/>
        </a:p>
      </dgm:t>
    </dgm:pt>
    <dgm:pt modelId="{C7AAD8DB-5AA3-4D31-8797-20857466CE1F}" type="sibTrans" cxnId="{01C3F2CE-3459-4E64-9A7D-61739FE9F2A9}">
      <dgm:prSet/>
      <dgm:spPr/>
      <dgm:t>
        <a:bodyPr/>
        <a:lstStyle/>
        <a:p>
          <a:endParaRPr lang="en-US"/>
        </a:p>
      </dgm:t>
    </dgm:pt>
    <dgm:pt modelId="{A4D2ADFF-7808-46CF-A01D-37C48E5C6C59}">
      <dgm:prSet phldrT="[Text]"/>
      <dgm:spPr/>
      <dgm:t>
        <a:bodyPr/>
        <a:lstStyle/>
        <a:p>
          <a:r>
            <a:rPr lang="en-US" dirty="0" smtClean="0"/>
            <a:t>Jean-Paul Sartre (1905-1980)</a:t>
          </a:r>
          <a:endParaRPr lang="en-US" dirty="0"/>
        </a:p>
      </dgm:t>
    </dgm:pt>
    <dgm:pt modelId="{46DFC4F5-1002-452F-A11B-D68C9C88DDD7}" type="parTrans" cxnId="{DDE0E359-4FFB-4F5B-8F0B-37C3C9AB3E9F}">
      <dgm:prSet/>
      <dgm:spPr/>
      <dgm:t>
        <a:bodyPr/>
        <a:lstStyle/>
        <a:p>
          <a:endParaRPr lang="en-US"/>
        </a:p>
      </dgm:t>
    </dgm:pt>
    <dgm:pt modelId="{0D2BF3BA-1368-4806-89C4-D8815E8A2C44}" type="sibTrans" cxnId="{DDE0E359-4FFB-4F5B-8F0B-37C3C9AB3E9F}">
      <dgm:prSet/>
      <dgm:spPr/>
      <dgm:t>
        <a:bodyPr/>
        <a:lstStyle/>
        <a:p>
          <a:endParaRPr lang="en-US"/>
        </a:p>
      </dgm:t>
    </dgm:pt>
    <dgm:pt modelId="{DCD4E37F-0F6E-42F0-A6F3-6B051E31178A}">
      <dgm:prSet/>
      <dgm:spPr/>
      <dgm:t>
        <a:bodyPr/>
        <a:lstStyle/>
        <a:p>
          <a:r>
            <a:rPr lang="en-US" dirty="0" smtClean="0"/>
            <a:t>Martin Heidegger (1889-1976)</a:t>
          </a:r>
          <a:endParaRPr lang="en-US" dirty="0"/>
        </a:p>
      </dgm:t>
    </dgm:pt>
    <dgm:pt modelId="{8993722E-F9EB-474C-B383-A1026568650E}" type="parTrans" cxnId="{26A4BD09-5BF7-4A02-80BF-29D4713A9320}">
      <dgm:prSet/>
      <dgm:spPr/>
      <dgm:t>
        <a:bodyPr/>
        <a:lstStyle/>
        <a:p>
          <a:endParaRPr lang="en-US"/>
        </a:p>
      </dgm:t>
    </dgm:pt>
    <dgm:pt modelId="{6B862FE1-7BE7-42B3-B8CF-4A5255408725}" type="sibTrans" cxnId="{26A4BD09-5BF7-4A02-80BF-29D4713A9320}">
      <dgm:prSet/>
      <dgm:spPr/>
      <dgm:t>
        <a:bodyPr/>
        <a:lstStyle/>
        <a:p>
          <a:endParaRPr lang="en-US"/>
        </a:p>
      </dgm:t>
    </dgm:pt>
    <dgm:pt modelId="{0CE96A7A-2DD1-4B13-B64D-CE59DBA15D62}" type="pres">
      <dgm:prSet presAssocID="{197CD96E-0A26-4301-9A9B-2A8130B312DD}" presName="Name0" presStyleCnt="0">
        <dgm:presLayoutVars>
          <dgm:dir/>
          <dgm:resizeHandles val="exact"/>
        </dgm:presLayoutVars>
      </dgm:prSet>
      <dgm:spPr/>
      <dgm:t>
        <a:bodyPr/>
        <a:lstStyle/>
        <a:p>
          <a:endParaRPr lang="en-US"/>
        </a:p>
      </dgm:t>
    </dgm:pt>
    <dgm:pt modelId="{07CE920E-AAF2-4093-93C2-04EDD31FB704}" type="pres">
      <dgm:prSet presAssocID="{E12A0615-4B0D-419C-BFE4-C04416C09A6D}" presName="composite" presStyleCnt="0"/>
      <dgm:spPr/>
    </dgm:pt>
    <dgm:pt modelId="{8D61F51A-617C-4425-A417-B01F5FEB3204}" type="pres">
      <dgm:prSet presAssocID="{E12A0615-4B0D-419C-BFE4-C04416C09A6D}" presName="rect1" presStyleLbl="trAlignAcc1" presStyleIdx="0" presStyleCnt="4">
        <dgm:presLayoutVars>
          <dgm:bulletEnabled val="1"/>
        </dgm:presLayoutVars>
      </dgm:prSet>
      <dgm:spPr/>
      <dgm:t>
        <a:bodyPr/>
        <a:lstStyle/>
        <a:p>
          <a:endParaRPr lang="en-US"/>
        </a:p>
      </dgm:t>
    </dgm:pt>
    <dgm:pt modelId="{A6B76ADD-5DA0-40CB-B19E-9480AADB1ABF}" type="pres">
      <dgm:prSet presAssocID="{E12A0615-4B0D-419C-BFE4-C04416C09A6D}"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t>
        <a:bodyPr/>
        <a:lstStyle/>
        <a:p>
          <a:endParaRPr lang="en-US" altLang="zh-CN"/>
        </a:p>
      </dgm:t>
    </dgm:pt>
    <dgm:pt modelId="{B9ADF2EF-83AD-47CC-BD5D-A9947E8E0344}" type="pres">
      <dgm:prSet presAssocID="{5E4971AF-7143-4401-AF6B-567DF812EBA2}" presName="sibTrans" presStyleCnt="0"/>
      <dgm:spPr/>
    </dgm:pt>
    <dgm:pt modelId="{34D2861F-CDBE-4129-AA26-F2156EEFE115}" type="pres">
      <dgm:prSet presAssocID="{DCD4E37F-0F6E-42F0-A6F3-6B051E31178A}" presName="composite" presStyleCnt="0"/>
      <dgm:spPr/>
    </dgm:pt>
    <dgm:pt modelId="{F8CF19C1-270A-4F77-A3A7-1871D3D63FE4}" type="pres">
      <dgm:prSet presAssocID="{DCD4E37F-0F6E-42F0-A6F3-6B051E31178A}" presName="rect1" presStyleLbl="trAlignAcc1" presStyleIdx="1" presStyleCnt="4">
        <dgm:presLayoutVars>
          <dgm:bulletEnabled val="1"/>
        </dgm:presLayoutVars>
      </dgm:prSet>
      <dgm:spPr/>
      <dgm:t>
        <a:bodyPr/>
        <a:lstStyle/>
        <a:p>
          <a:endParaRPr lang="en-US"/>
        </a:p>
      </dgm:t>
    </dgm:pt>
    <dgm:pt modelId="{66672AA9-399B-4694-A3DC-108FCCEE91FA}" type="pres">
      <dgm:prSet presAssocID="{DCD4E37F-0F6E-42F0-A6F3-6B051E31178A}"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t>
        <a:bodyPr/>
        <a:lstStyle/>
        <a:p>
          <a:endParaRPr lang="en-US" altLang="zh-CN"/>
        </a:p>
      </dgm:t>
    </dgm:pt>
    <dgm:pt modelId="{4E7EB8DA-C586-4D61-B300-4A78359CD313}" type="pres">
      <dgm:prSet presAssocID="{6B862FE1-7BE7-42B3-B8CF-4A5255408725}" presName="sibTrans" presStyleCnt="0"/>
      <dgm:spPr/>
    </dgm:pt>
    <dgm:pt modelId="{E90D84CC-2B63-48A4-8A8A-EADA73114DA5}" type="pres">
      <dgm:prSet presAssocID="{37F0C5C4-5EA2-4690-9016-C3FCB67E772E}" presName="composite" presStyleCnt="0"/>
      <dgm:spPr/>
    </dgm:pt>
    <dgm:pt modelId="{BAAA49EF-4269-4BCF-89A9-E35FB8B51623}" type="pres">
      <dgm:prSet presAssocID="{37F0C5C4-5EA2-4690-9016-C3FCB67E772E}" presName="rect1" presStyleLbl="trAlignAcc1" presStyleIdx="2" presStyleCnt="4">
        <dgm:presLayoutVars>
          <dgm:bulletEnabled val="1"/>
        </dgm:presLayoutVars>
      </dgm:prSet>
      <dgm:spPr/>
      <dgm:t>
        <a:bodyPr/>
        <a:lstStyle/>
        <a:p>
          <a:endParaRPr lang="en-US"/>
        </a:p>
      </dgm:t>
    </dgm:pt>
    <dgm:pt modelId="{B1AD50D6-5A1A-4EE0-A103-EA392A15C55B}" type="pres">
      <dgm:prSet presAssocID="{37F0C5C4-5EA2-4690-9016-C3FCB67E772E}"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t>
        <a:bodyPr/>
        <a:lstStyle/>
        <a:p>
          <a:endParaRPr lang="en-US" altLang="zh-CN"/>
        </a:p>
      </dgm:t>
    </dgm:pt>
    <dgm:pt modelId="{900F774C-B268-4263-A6E7-60444EEFF194}" type="pres">
      <dgm:prSet presAssocID="{C7AAD8DB-5AA3-4D31-8797-20857466CE1F}" presName="sibTrans" presStyleCnt="0"/>
      <dgm:spPr/>
    </dgm:pt>
    <dgm:pt modelId="{60D69FD9-6132-46F6-BAA2-73D1210DCDE8}" type="pres">
      <dgm:prSet presAssocID="{A4D2ADFF-7808-46CF-A01D-37C48E5C6C59}" presName="composite" presStyleCnt="0"/>
      <dgm:spPr/>
    </dgm:pt>
    <dgm:pt modelId="{E67DB4E1-4C99-4B28-9DA6-469610F67DDB}" type="pres">
      <dgm:prSet presAssocID="{A4D2ADFF-7808-46CF-A01D-37C48E5C6C59}" presName="rect1" presStyleLbl="trAlignAcc1" presStyleIdx="3" presStyleCnt="4">
        <dgm:presLayoutVars>
          <dgm:bulletEnabled val="1"/>
        </dgm:presLayoutVars>
      </dgm:prSet>
      <dgm:spPr/>
      <dgm:t>
        <a:bodyPr/>
        <a:lstStyle/>
        <a:p>
          <a:endParaRPr lang="en-US"/>
        </a:p>
      </dgm:t>
    </dgm:pt>
    <dgm:pt modelId="{8E8272B9-6121-49EB-A289-495A1BFC8041}" type="pres">
      <dgm:prSet presAssocID="{A4D2ADFF-7808-46CF-A01D-37C48E5C6C59}"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t>
        <a:bodyPr/>
        <a:lstStyle/>
        <a:p>
          <a:endParaRPr lang="en-US" altLang="zh-CN"/>
        </a:p>
      </dgm:t>
    </dgm:pt>
  </dgm:ptLst>
  <dgm:cxnLst>
    <dgm:cxn modelId="{FD5A26F1-B43F-0440-9E56-E40EB7D8947B}" type="presOf" srcId="{197CD96E-0A26-4301-9A9B-2A8130B312DD}" destId="{0CE96A7A-2DD1-4B13-B64D-CE59DBA15D62}" srcOrd="0" destOrd="0" presId="urn:microsoft.com/office/officeart/2008/layout/PictureStrips"/>
    <dgm:cxn modelId="{C8A20C25-1EF3-7B4A-A3BD-549FF3CD164E}" type="presOf" srcId="{E12A0615-4B0D-419C-BFE4-C04416C09A6D}" destId="{8D61F51A-617C-4425-A417-B01F5FEB3204}" srcOrd="0" destOrd="0" presId="urn:microsoft.com/office/officeart/2008/layout/PictureStrips"/>
    <dgm:cxn modelId="{DDE0E359-4FFB-4F5B-8F0B-37C3C9AB3E9F}" srcId="{197CD96E-0A26-4301-9A9B-2A8130B312DD}" destId="{A4D2ADFF-7808-46CF-A01D-37C48E5C6C59}" srcOrd="3" destOrd="0" parTransId="{46DFC4F5-1002-452F-A11B-D68C9C88DDD7}" sibTransId="{0D2BF3BA-1368-4806-89C4-D8815E8A2C44}"/>
    <dgm:cxn modelId="{2A84977A-D8BF-0843-899A-A2DBB28663FD}" type="presOf" srcId="{A4D2ADFF-7808-46CF-A01D-37C48E5C6C59}" destId="{E67DB4E1-4C99-4B28-9DA6-469610F67DDB}" srcOrd="0" destOrd="0" presId="urn:microsoft.com/office/officeart/2008/layout/PictureStrips"/>
    <dgm:cxn modelId="{01C3F2CE-3459-4E64-9A7D-61739FE9F2A9}" srcId="{197CD96E-0A26-4301-9A9B-2A8130B312DD}" destId="{37F0C5C4-5EA2-4690-9016-C3FCB67E772E}" srcOrd="2" destOrd="0" parTransId="{2CEC88B8-3E3E-4188-BA22-947EF70DD40B}" sibTransId="{C7AAD8DB-5AA3-4D31-8797-20857466CE1F}"/>
    <dgm:cxn modelId="{26A4BD09-5BF7-4A02-80BF-29D4713A9320}" srcId="{197CD96E-0A26-4301-9A9B-2A8130B312DD}" destId="{DCD4E37F-0F6E-42F0-A6F3-6B051E31178A}" srcOrd="1" destOrd="0" parTransId="{8993722E-F9EB-474C-B383-A1026568650E}" sibTransId="{6B862FE1-7BE7-42B3-B8CF-4A5255408725}"/>
    <dgm:cxn modelId="{D12B64DD-CBC0-0F4D-ABDF-D61D7D41FC2B}" type="presOf" srcId="{DCD4E37F-0F6E-42F0-A6F3-6B051E31178A}" destId="{F8CF19C1-270A-4F77-A3A7-1871D3D63FE4}" srcOrd="0" destOrd="0" presId="urn:microsoft.com/office/officeart/2008/layout/PictureStrips"/>
    <dgm:cxn modelId="{C019853A-A40B-154D-AF11-4E331F6D2199}" type="presOf" srcId="{37F0C5C4-5EA2-4690-9016-C3FCB67E772E}" destId="{BAAA49EF-4269-4BCF-89A9-E35FB8B51623}" srcOrd="0" destOrd="0" presId="urn:microsoft.com/office/officeart/2008/layout/PictureStrips"/>
    <dgm:cxn modelId="{5C3A579E-5462-46A7-884B-D4F3794325D1}" srcId="{197CD96E-0A26-4301-9A9B-2A8130B312DD}" destId="{E12A0615-4B0D-419C-BFE4-C04416C09A6D}" srcOrd="0" destOrd="0" parTransId="{11834D1E-6FB5-4EF6-9F50-DCC9A8C5490C}" sibTransId="{5E4971AF-7143-4401-AF6B-567DF812EBA2}"/>
    <dgm:cxn modelId="{B70B927A-5C8F-F749-83C9-63B8047BA6E5}" type="presParOf" srcId="{0CE96A7A-2DD1-4B13-B64D-CE59DBA15D62}" destId="{07CE920E-AAF2-4093-93C2-04EDD31FB704}" srcOrd="0" destOrd="0" presId="urn:microsoft.com/office/officeart/2008/layout/PictureStrips"/>
    <dgm:cxn modelId="{11655A89-490A-5D4F-92C0-DED066F75378}" type="presParOf" srcId="{07CE920E-AAF2-4093-93C2-04EDD31FB704}" destId="{8D61F51A-617C-4425-A417-B01F5FEB3204}" srcOrd="0" destOrd="0" presId="urn:microsoft.com/office/officeart/2008/layout/PictureStrips"/>
    <dgm:cxn modelId="{461E75CE-A5EC-5E41-BA66-4515F8FF5D69}" type="presParOf" srcId="{07CE920E-AAF2-4093-93C2-04EDD31FB704}" destId="{A6B76ADD-5DA0-40CB-B19E-9480AADB1ABF}" srcOrd="1" destOrd="0" presId="urn:microsoft.com/office/officeart/2008/layout/PictureStrips"/>
    <dgm:cxn modelId="{8CC4F118-CBEB-364F-998D-F23E022459B4}" type="presParOf" srcId="{0CE96A7A-2DD1-4B13-B64D-CE59DBA15D62}" destId="{B9ADF2EF-83AD-47CC-BD5D-A9947E8E0344}" srcOrd="1" destOrd="0" presId="urn:microsoft.com/office/officeart/2008/layout/PictureStrips"/>
    <dgm:cxn modelId="{6C7D5504-F483-694B-AFF1-6C02D8F0AC77}" type="presParOf" srcId="{0CE96A7A-2DD1-4B13-B64D-CE59DBA15D62}" destId="{34D2861F-CDBE-4129-AA26-F2156EEFE115}" srcOrd="2" destOrd="0" presId="urn:microsoft.com/office/officeart/2008/layout/PictureStrips"/>
    <dgm:cxn modelId="{A803F94B-F6B2-0C4A-8B26-B39E8D275F51}" type="presParOf" srcId="{34D2861F-CDBE-4129-AA26-F2156EEFE115}" destId="{F8CF19C1-270A-4F77-A3A7-1871D3D63FE4}" srcOrd="0" destOrd="0" presId="urn:microsoft.com/office/officeart/2008/layout/PictureStrips"/>
    <dgm:cxn modelId="{B514CE4B-BC4D-8149-930A-CB86637F75A4}" type="presParOf" srcId="{34D2861F-CDBE-4129-AA26-F2156EEFE115}" destId="{66672AA9-399B-4694-A3DC-108FCCEE91FA}" srcOrd="1" destOrd="0" presId="urn:microsoft.com/office/officeart/2008/layout/PictureStrips"/>
    <dgm:cxn modelId="{57327EF0-9985-4E47-AC2C-0B1C7DBE6BB5}" type="presParOf" srcId="{0CE96A7A-2DD1-4B13-B64D-CE59DBA15D62}" destId="{4E7EB8DA-C586-4D61-B300-4A78359CD313}" srcOrd="3" destOrd="0" presId="urn:microsoft.com/office/officeart/2008/layout/PictureStrips"/>
    <dgm:cxn modelId="{FBDCE758-774C-9149-A753-5D2FC089C83A}" type="presParOf" srcId="{0CE96A7A-2DD1-4B13-B64D-CE59DBA15D62}" destId="{E90D84CC-2B63-48A4-8A8A-EADA73114DA5}" srcOrd="4" destOrd="0" presId="urn:microsoft.com/office/officeart/2008/layout/PictureStrips"/>
    <dgm:cxn modelId="{9ABC8A59-C2F8-3849-97AB-73E7774B95B6}" type="presParOf" srcId="{E90D84CC-2B63-48A4-8A8A-EADA73114DA5}" destId="{BAAA49EF-4269-4BCF-89A9-E35FB8B51623}" srcOrd="0" destOrd="0" presId="urn:microsoft.com/office/officeart/2008/layout/PictureStrips"/>
    <dgm:cxn modelId="{6B7A89C6-A08D-0E48-A3ED-F28134CBCF52}" type="presParOf" srcId="{E90D84CC-2B63-48A4-8A8A-EADA73114DA5}" destId="{B1AD50D6-5A1A-4EE0-A103-EA392A15C55B}" srcOrd="1" destOrd="0" presId="urn:microsoft.com/office/officeart/2008/layout/PictureStrips"/>
    <dgm:cxn modelId="{01ABC1FF-91AC-014A-B3E9-2346E1449472}" type="presParOf" srcId="{0CE96A7A-2DD1-4B13-B64D-CE59DBA15D62}" destId="{900F774C-B268-4263-A6E7-60444EEFF194}" srcOrd="5" destOrd="0" presId="urn:microsoft.com/office/officeart/2008/layout/PictureStrips"/>
    <dgm:cxn modelId="{4B821B66-F909-BD47-B802-597C98CB6936}" type="presParOf" srcId="{0CE96A7A-2DD1-4B13-B64D-CE59DBA15D62}" destId="{60D69FD9-6132-46F6-BAA2-73D1210DCDE8}" srcOrd="6" destOrd="0" presId="urn:microsoft.com/office/officeart/2008/layout/PictureStrips"/>
    <dgm:cxn modelId="{04B3DEEC-9466-6B49-B877-EB464FDA831A}" type="presParOf" srcId="{60D69FD9-6132-46F6-BAA2-73D1210DCDE8}" destId="{E67DB4E1-4C99-4B28-9DA6-469610F67DDB}" srcOrd="0" destOrd="0" presId="urn:microsoft.com/office/officeart/2008/layout/PictureStrips"/>
    <dgm:cxn modelId="{4F5CE2CF-E992-C749-BEC0-2C306DAB4ED6}" type="presParOf" srcId="{60D69FD9-6132-46F6-BAA2-73D1210DCDE8}" destId="{8E8272B9-6121-49EB-A289-495A1BFC8041}"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E80A11-1B8B-544C-B36D-95EC2D5B64EF}" type="doc">
      <dgm:prSet loTypeId="urn:microsoft.com/office/officeart/2005/8/layout/venn1" loCatId="list" qsTypeId="urn:microsoft.com/office/officeart/2005/8/quickstyle/simple3" qsCatId="simple" csTypeId="urn:microsoft.com/office/officeart/2005/8/colors/colorful2" csCatId="colorful" phldr="1"/>
      <dgm:spPr/>
    </dgm:pt>
    <dgm:pt modelId="{4E5D13A4-F517-EE4A-9CB8-BAD69B20B43F}">
      <dgm:prSet phldrT="[Text]"/>
      <dgm:spPr/>
      <dgm:t>
        <a:bodyPr/>
        <a:lstStyle/>
        <a:p>
          <a:r>
            <a:rPr lang="en-US" dirty="0" smtClean="0"/>
            <a:t>phenomenology</a:t>
          </a:r>
          <a:endParaRPr lang="en-US" dirty="0"/>
        </a:p>
      </dgm:t>
    </dgm:pt>
    <dgm:pt modelId="{9758775C-3771-554B-B702-05718C3A0C26}" type="parTrans" cxnId="{1B10E74E-6D01-204A-8E96-4DB9FD0466C6}">
      <dgm:prSet/>
      <dgm:spPr/>
      <dgm:t>
        <a:bodyPr/>
        <a:lstStyle/>
        <a:p>
          <a:endParaRPr lang="en-US"/>
        </a:p>
      </dgm:t>
    </dgm:pt>
    <dgm:pt modelId="{90500150-EF55-9A4E-8A1B-DD3CCFD5A4F7}" type="sibTrans" cxnId="{1B10E74E-6D01-204A-8E96-4DB9FD0466C6}">
      <dgm:prSet/>
      <dgm:spPr/>
      <dgm:t>
        <a:bodyPr/>
        <a:lstStyle/>
        <a:p>
          <a:endParaRPr lang="en-US"/>
        </a:p>
      </dgm:t>
    </dgm:pt>
    <dgm:pt modelId="{BB21F99D-B389-E64D-B24F-AFD8C795025B}">
      <dgm:prSet phldrT="[Text]"/>
      <dgm:spPr/>
      <dgm:t>
        <a:bodyPr/>
        <a:lstStyle/>
        <a:p>
          <a:r>
            <a:rPr lang="en-US" dirty="0" smtClean="0"/>
            <a:t>existentialism</a:t>
          </a:r>
          <a:endParaRPr lang="en-US" dirty="0"/>
        </a:p>
      </dgm:t>
    </dgm:pt>
    <dgm:pt modelId="{040DD418-FC16-8041-B4A6-1E2B61BDD51C}" type="parTrans" cxnId="{CEE19F62-D7F3-9C44-828F-78AE430337A2}">
      <dgm:prSet/>
      <dgm:spPr/>
      <dgm:t>
        <a:bodyPr/>
        <a:lstStyle/>
        <a:p>
          <a:endParaRPr lang="en-US"/>
        </a:p>
      </dgm:t>
    </dgm:pt>
    <dgm:pt modelId="{04D90FF7-0F3D-FF46-B33F-04D833F9698D}" type="sibTrans" cxnId="{CEE19F62-D7F3-9C44-828F-78AE430337A2}">
      <dgm:prSet/>
      <dgm:spPr/>
      <dgm:t>
        <a:bodyPr/>
        <a:lstStyle/>
        <a:p>
          <a:endParaRPr lang="en-US"/>
        </a:p>
      </dgm:t>
    </dgm:pt>
    <dgm:pt modelId="{D34CE0E6-F749-B249-AB93-46D9295E4C1C}" type="pres">
      <dgm:prSet presAssocID="{6BE80A11-1B8B-544C-B36D-95EC2D5B64EF}" presName="compositeShape" presStyleCnt="0">
        <dgm:presLayoutVars>
          <dgm:chMax val="7"/>
          <dgm:dir/>
          <dgm:resizeHandles val="exact"/>
        </dgm:presLayoutVars>
      </dgm:prSet>
      <dgm:spPr/>
    </dgm:pt>
    <dgm:pt modelId="{1DE53614-66AB-244C-AA6E-04F74CA783D5}" type="pres">
      <dgm:prSet presAssocID="{4E5D13A4-F517-EE4A-9CB8-BAD69B20B43F}" presName="circ1" presStyleLbl="vennNode1" presStyleIdx="0" presStyleCnt="2"/>
      <dgm:spPr/>
      <dgm:t>
        <a:bodyPr/>
        <a:lstStyle/>
        <a:p>
          <a:endParaRPr lang="en-US"/>
        </a:p>
      </dgm:t>
    </dgm:pt>
    <dgm:pt modelId="{C8202F77-7D49-9948-9400-109D8326875E}" type="pres">
      <dgm:prSet presAssocID="{4E5D13A4-F517-EE4A-9CB8-BAD69B20B43F}" presName="circ1Tx" presStyleLbl="revTx" presStyleIdx="0" presStyleCnt="0">
        <dgm:presLayoutVars>
          <dgm:chMax val="0"/>
          <dgm:chPref val="0"/>
          <dgm:bulletEnabled val="1"/>
        </dgm:presLayoutVars>
      </dgm:prSet>
      <dgm:spPr/>
      <dgm:t>
        <a:bodyPr/>
        <a:lstStyle/>
        <a:p>
          <a:endParaRPr lang="en-US"/>
        </a:p>
      </dgm:t>
    </dgm:pt>
    <dgm:pt modelId="{CFFBC3FB-54B2-C445-BDFC-9BA21D593915}" type="pres">
      <dgm:prSet presAssocID="{BB21F99D-B389-E64D-B24F-AFD8C795025B}" presName="circ2" presStyleLbl="vennNode1" presStyleIdx="1" presStyleCnt="2"/>
      <dgm:spPr/>
      <dgm:t>
        <a:bodyPr/>
        <a:lstStyle/>
        <a:p>
          <a:endParaRPr lang="en-US"/>
        </a:p>
      </dgm:t>
    </dgm:pt>
    <dgm:pt modelId="{9B790BA4-D7FD-0B45-96EF-AC6255A46B25}" type="pres">
      <dgm:prSet presAssocID="{BB21F99D-B389-E64D-B24F-AFD8C795025B}" presName="circ2Tx" presStyleLbl="revTx" presStyleIdx="0" presStyleCnt="0">
        <dgm:presLayoutVars>
          <dgm:chMax val="0"/>
          <dgm:chPref val="0"/>
          <dgm:bulletEnabled val="1"/>
        </dgm:presLayoutVars>
      </dgm:prSet>
      <dgm:spPr/>
      <dgm:t>
        <a:bodyPr/>
        <a:lstStyle/>
        <a:p>
          <a:endParaRPr lang="en-US"/>
        </a:p>
      </dgm:t>
    </dgm:pt>
  </dgm:ptLst>
  <dgm:cxnLst>
    <dgm:cxn modelId="{CEE19F62-D7F3-9C44-828F-78AE430337A2}" srcId="{6BE80A11-1B8B-544C-B36D-95EC2D5B64EF}" destId="{BB21F99D-B389-E64D-B24F-AFD8C795025B}" srcOrd="1" destOrd="0" parTransId="{040DD418-FC16-8041-B4A6-1E2B61BDD51C}" sibTransId="{04D90FF7-0F3D-FF46-B33F-04D833F9698D}"/>
    <dgm:cxn modelId="{AB24FC0F-7D51-AB42-9D47-A0B972F3514E}" type="presOf" srcId="{4E5D13A4-F517-EE4A-9CB8-BAD69B20B43F}" destId="{1DE53614-66AB-244C-AA6E-04F74CA783D5}" srcOrd="0" destOrd="0" presId="urn:microsoft.com/office/officeart/2005/8/layout/venn1"/>
    <dgm:cxn modelId="{ED8D8C06-44BF-5E4F-B142-5EE9410279A6}" type="presOf" srcId="{4E5D13A4-F517-EE4A-9CB8-BAD69B20B43F}" destId="{C8202F77-7D49-9948-9400-109D8326875E}" srcOrd="1" destOrd="0" presId="urn:microsoft.com/office/officeart/2005/8/layout/venn1"/>
    <dgm:cxn modelId="{1B10E74E-6D01-204A-8E96-4DB9FD0466C6}" srcId="{6BE80A11-1B8B-544C-B36D-95EC2D5B64EF}" destId="{4E5D13A4-F517-EE4A-9CB8-BAD69B20B43F}" srcOrd="0" destOrd="0" parTransId="{9758775C-3771-554B-B702-05718C3A0C26}" sibTransId="{90500150-EF55-9A4E-8A1B-DD3CCFD5A4F7}"/>
    <dgm:cxn modelId="{4F2C1D1F-B248-FF4A-BA26-5CB2362F8F63}" type="presOf" srcId="{6BE80A11-1B8B-544C-B36D-95EC2D5B64EF}" destId="{D34CE0E6-F749-B249-AB93-46D9295E4C1C}" srcOrd="0" destOrd="0" presId="urn:microsoft.com/office/officeart/2005/8/layout/venn1"/>
    <dgm:cxn modelId="{5A78AFBA-2703-E54B-A4A8-0E70FFE3258D}" type="presOf" srcId="{BB21F99D-B389-E64D-B24F-AFD8C795025B}" destId="{9B790BA4-D7FD-0B45-96EF-AC6255A46B25}" srcOrd="1" destOrd="0" presId="urn:microsoft.com/office/officeart/2005/8/layout/venn1"/>
    <dgm:cxn modelId="{C9D04486-DFB7-1F49-9DE2-6337B707BAE6}" type="presOf" srcId="{BB21F99D-B389-E64D-B24F-AFD8C795025B}" destId="{CFFBC3FB-54B2-C445-BDFC-9BA21D593915}" srcOrd="0" destOrd="0" presId="urn:microsoft.com/office/officeart/2005/8/layout/venn1"/>
    <dgm:cxn modelId="{67A3A2E8-A6E8-0A4D-A367-350D6CA2CC2E}" type="presParOf" srcId="{D34CE0E6-F749-B249-AB93-46D9295E4C1C}" destId="{1DE53614-66AB-244C-AA6E-04F74CA783D5}" srcOrd="0" destOrd="0" presId="urn:microsoft.com/office/officeart/2005/8/layout/venn1"/>
    <dgm:cxn modelId="{4A0E3ABE-0921-7E4F-A939-ADC2FE63CB57}" type="presParOf" srcId="{D34CE0E6-F749-B249-AB93-46D9295E4C1C}" destId="{C8202F77-7D49-9948-9400-109D8326875E}" srcOrd="1" destOrd="0" presId="urn:microsoft.com/office/officeart/2005/8/layout/venn1"/>
    <dgm:cxn modelId="{95970982-E52F-C64A-9A73-8FBBDBDC95D5}" type="presParOf" srcId="{D34CE0E6-F749-B249-AB93-46D9295E4C1C}" destId="{CFFBC3FB-54B2-C445-BDFC-9BA21D593915}" srcOrd="2" destOrd="0" presId="urn:microsoft.com/office/officeart/2005/8/layout/venn1"/>
    <dgm:cxn modelId="{49B6FAF4-BB87-8645-A37D-A134568C5D47}" type="presParOf" srcId="{D34CE0E6-F749-B249-AB93-46D9295E4C1C}" destId="{9B790BA4-D7FD-0B45-96EF-AC6255A46B25}"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CC18D6-9889-4D7E-997F-54EA3C062AC6}" type="doc">
      <dgm:prSet loTypeId="urn:microsoft.com/office/officeart/2005/8/layout/equation1" loCatId="relationship" qsTypeId="urn:microsoft.com/office/officeart/2005/8/quickstyle/simple3" qsCatId="simple" csTypeId="urn:microsoft.com/office/officeart/2005/8/colors/colorful2" csCatId="colorful" phldr="1"/>
      <dgm:spPr/>
    </dgm:pt>
    <dgm:pt modelId="{B3A0F304-B887-460E-89B4-E2C02CBF2A3B}">
      <dgm:prSet phldrT="[Text]"/>
      <dgm:spPr/>
      <dgm:t>
        <a:bodyPr/>
        <a:lstStyle/>
        <a:p>
          <a:r>
            <a:rPr lang="en-US" altLang="zh-CN" dirty="0" smtClean="0"/>
            <a:t>Facticity</a:t>
          </a:r>
          <a:endParaRPr lang="en-US" altLang="zh-CN" dirty="0"/>
        </a:p>
      </dgm:t>
    </dgm:pt>
    <dgm:pt modelId="{6AA15E5C-0226-4409-BB19-7B2713EAA433}" type="parTrans" cxnId="{1DC43A24-0DA9-4A41-9946-DF5A7204CA6E}">
      <dgm:prSet/>
      <dgm:spPr/>
      <dgm:t>
        <a:bodyPr/>
        <a:lstStyle/>
        <a:p>
          <a:endParaRPr lang="en-US" altLang="zh-CN"/>
        </a:p>
      </dgm:t>
    </dgm:pt>
    <dgm:pt modelId="{C5BC32E0-3A6B-4259-8B02-DA60A843A00B}" type="sibTrans" cxnId="{1DC43A24-0DA9-4A41-9946-DF5A7204CA6E}">
      <dgm:prSet/>
      <dgm:spPr/>
      <dgm:t>
        <a:bodyPr/>
        <a:lstStyle/>
        <a:p>
          <a:endParaRPr lang="en-US" altLang="zh-CN"/>
        </a:p>
      </dgm:t>
    </dgm:pt>
    <dgm:pt modelId="{51E925A5-F845-4D85-8569-DDB675B60286}">
      <dgm:prSet phldrT="[Text]" custT="1"/>
      <dgm:spPr/>
      <dgm:t>
        <a:bodyPr/>
        <a:lstStyle/>
        <a:p>
          <a:endParaRPr lang="en-US" altLang="zh-CN" sz="1500" dirty="0"/>
        </a:p>
      </dgm:t>
    </dgm:pt>
    <dgm:pt modelId="{4FEEFCB3-4BBC-4995-AF58-E344EDF22ADD}" type="parTrans" cxnId="{A7A84198-D084-4326-9E32-246AB7A0EC0B}">
      <dgm:prSet/>
      <dgm:spPr/>
      <dgm:t>
        <a:bodyPr/>
        <a:lstStyle/>
        <a:p>
          <a:endParaRPr lang="en-US" altLang="zh-CN"/>
        </a:p>
      </dgm:t>
    </dgm:pt>
    <dgm:pt modelId="{ECAE88CB-3047-4844-A218-EF757738337B}" type="sibTrans" cxnId="{A7A84198-D084-4326-9E32-246AB7A0EC0B}">
      <dgm:prSet/>
      <dgm:spPr/>
      <dgm:t>
        <a:bodyPr/>
        <a:lstStyle/>
        <a:p>
          <a:endParaRPr lang="en-US" altLang="zh-CN"/>
        </a:p>
      </dgm:t>
    </dgm:pt>
    <dgm:pt modelId="{2EB57F36-AE57-48EF-A498-D9A584341502}">
      <dgm:prSet phldrT="[Text]"/>
      <dgm:spPr/>
      <dgm:t>
        <a:bodyPr/>
        <a:lstStyle/>
        <a:p>
          <a:r>
            <a:rPr lang="en-US" altLang="zh-CN" dirty="0" smtClean="0"/>
            <a:t>Situation</a:t>
          </a:r>
          <a:endParaRPr lang="en-US" altLang="zh-CN" dirty="0"/>
        </a:p>
      </dgm:t>
    </dgm:pt>
    <dgm:pt modelId="{D20F0C1D-90F1-4EC9-AFDC-3F874D26E112}" type="parTrans" cxnId="{891847F2-DC26-43B7-B369-B7759A0F63E9}">
      <dgm:prSet/>
      <dgm:spPr/>
      <dgm:t>
        <a:bodyPr/>
        <a:lstStyle/>
        <a:p>
          <a:endParaRPr lang="en-US" altLang="zh-CN"/>
        </a:p>
      </dgm:t>
    </dgm:pt>
    <dgm:pt modelId="{B6D959B8-DFF3-418F-B240-021935E31EE6}" type="sibTrans" cxnId="{891847F2-DC26-43B7-B369-B7759A0F63E9}">
      <dgm:prSet/>
      <dgm:spPr/>
      <dgm:t>
        <a:bodyPr/>
        <a:lstStyle/>
        <a:p>
          <a:endParaRPr lang="en-US" altLang="zh-CN"/>
        </a:p>
      </dgm:t>
    </dgm:pt>
    <dgm:pt modelId="{0F3C0884-E87A-497D-A459-91F375B850F2}" type="pres">
      <dgm:prSet presAssocID="{69CC18D6-9889-4D7E-997F-54EA3C062AC6}" presName="linearFlow" presStyleCnt="0">
        <dgm:presLayoutVars>
          <dgm:dir/>
          <dgm:resizeHandles val="exact"/>
        </dgm:presLayoutVars>
      </dgm:prSet>
      <dgm:spPr/>
    </dgm:pt>
    <dgm:pt modelId="{D5478FBD-AAA5-4B3B-9FBA-DDB6EC6053B1}" type="pres">
      <dgm:prSet presAssocID="{B3A0F304-B887-460E-89B4-E2C02CBF2A3B}" presName="node" presStyleLbl="node1" presStyleIdx="0" presStyleCnt="3">
        <dgm:presLayoutVars>
          <dgm:bulletEnabled val="1"/>
        </dgm:presLayoutVars>
      </dgm:prSet>
      <dgm:spPr/>
      <dgm:t>
        <a:bodyPr/>
        <a:lstStyle/>
        <a:p>
          <a:endParaRPr lang="en-US" altLang="zh-CN"/>
        </a:p>
      </dgm:t>
    </dgm:pt>
    <dgm:pt modelId="{97C99651-7926-4D80-B3C6-F5D9123B5CA2}" type="pres">
      <dgm:prSet presAssocID="{C5BC32E0-3A6B-4259-8B02-DA60A843A00B}" presName="spacerL" presStyleCnt="0"/>
      <dgm:spPr/>
    </dgm:pt>
    <dgm:pt modelId="{41230D5D-96C4-4525-9564-51620C8DD3EB}" type="pres">
      <dgm:prSet presAssocID="{C5BC32E0-3A6B-4259-8B02-DA60A843A00B}" presName="sibTrans" presStyleLbl="sibTrans2D1" presStyleIdx="0" presStyleCnt="2"/>
      <dgm:spPr/>
      <dgm:t>
        <a:bodyPr/>
        <a:lstStyle/>
        <a:p>
          <a:endParaRPr lang="en-US" altLang="zh-CN"/>
        </a:p>
      </dgm:t>
    </dgm:pt>
    <dgm:pt modelId="{E9EFB2C6-F81E-49D8-B519-990C5C0CBBAB}" type="pres">
      <dgm:prSet presAssocID="{C5BC32E0-3A6B-4259-8B02-DA60A843A00B}" presName="spacerR" presStyleCnt="0"/>
      <dgm:spPr/>
    </dgm:pt>
    <dgm:pt modelId="{961BCA83-324E-4953-A81F-80D8C836CC1A}" type="pres">
      <dgm:prSet presAssocID="{51E925A5-F845-4D85-8569-DDB675B60286}" presName="node" presStyleLbl="node1" presStyleIdx="1" presStyleCnt="3">
        <dgm:presLayoutVars>
          <dgm:bulletEnabled val="1"/>
        </dgm:presLayoutVars>
      </dgm:prSet>
      <dgm:spPr/>
      <dgm:t>
        <a:bodyPr/>
        <a:lstStyle/>
        <a:p>
          <a:endParaRPr lang="en-US" altLang="zh-CN"/>
        </a:p>
      </dgm:t>
    </dgm:pt>
    <dgm:pt modelId="{1391F2F6-BF1C-48A5-865C-70503656AE88}" type="pres">
      <dgm:prSet presAssocID="{ECAE88CB-3047-4844-A218-EF757738337B}" presName="spacerL" presStyleCnt="0"/>
      <dgm:spPr/>
    </dgm:pt>
    <dgm:pt modelId="{9A62A783-5B9D-49F5-981F-E0CEDA4E5B07}" type="pres">
      <dgm:prSet presAssocID="{ECAE88CB-3047-4844-A218-EF757738337B}" presName="sibTrans" presStyleLbl="sibTrans2D1" presStyleIdx="1" presStyleCnt="2"/>
      <dgm:spPr/>
      <dgm:t>
        <a:bodyPr/>
        <a:lstStyle/>
        <a:p>
          <a:endParaRPr lang="en-US" altLang="zh-CN"/>
        </a:p>
      </dgm:t>
    </dgm:pt>
    <dgm:pt modelId="{1195AE4F-A977-47C6-9F80-AFF0EB0FB5CC}" type="pres">
      <dgm:prSet presAssocID="{ECAE88CB-3047-4844-A218-EF757738337B}" presName="spacerR" presStyleCnt="0"/>
      <dgm:spPr/>
    </dgm:pt>
    <dgm:pt modelId="{E1C1D473-C0F1-4973-B055-E4FD2A25755C}" type="pres">
      <dgm:prSet presAssocID="{2EB57F36-AE57-48EF-A498-D9A584341502}" presName="node" presStyleLbl="node1" presStyleIdx="2" presStyleCnt="3">
        <dgm:presLayoutVars>
          <dgm:bulletEnabled val="1"/>
        </dgm:presLayoutVars>
      </dgm:prSet>
      <dgm:spPr/>
      <dgm:t>
        <a:bodyPr/>
        <a:lstStyle/>
        <a:p>
          <a:endParaRPr lang="en-US" altLang="zh-CN"/>
        </a:p>
      </dgm:t>
    </dgm:pt>
  </dgm:ptLst>
  <dgm:cxnLst>
    <dgm:cxn modelId="{A7A84198-D084-4326-9E32-246AB7A0EC0B}" srcId="{69CC18D6-9889-4D7E-997F-54EA3C062AC6}" destId="{51E925A5-F845-4D85-8569-DDB675B60286}" srcOrd="1" destOrd="0" parTransId="{4FEEFCB3-4BBC-4995-AF58-E344EDF22ADD}" sibTransId="{ECAE88CB-3047-4844-A218-EF757738337B}"/>
    <dgm:cxn modelId="{E0E458B5-ED84-49D9-B65D-DFB22F4F1E6E}" type="presOf" srcId="{C5BC32E0-3A6B-4259-8B02-DA60A843A00B}" destId="{41230D5D-96C4-4525-9564-51620C8DD3EB}" srcOrd="0" destOrd="0" presId="urn:microsoft.com/office/officeart/2005/8/layout/equation1"/>
    <dgm:cxn modelId="{E1652C10-775B-4A3E-B39D-3D29768D2B06}" type="presOf" srcId="{69CC18D6-9889-4D7E-997F-54EA3C062AC6}" destId="{0F3C0884-E87A-497D-A459-91F375B850F2}" srcOrd="0" destOrd="0" presId="urn:microsoft.com/office/officeart/2005/8/layout/equation1"/>
    <dgm:cxn modelId="{1DC43A24-0DA9-4A41-9946-DF5A7204CA6E}" srcId="{69CC18D6-9889-4D7E-997F-54EA3C062AC6}" destId="{B3A0F304-B887-460E-89B4-E2C02CBF2A3B}" srcOrd="0" destOrd="0" parTransId="{6AA15E5C-0226-4409-BB19-7B2713EAA433}" sibTransId="{C5BC32E0-3A6B-4259-8B02-DA60A843A00B}"/>
    <dgm:cxn modelId="{891847F2-DC26-43B7-B369-B7759A0F63E9}" srcId="{69CC18D6-9889-4D7E-997F-54EA3C062AC6}" destId="{2EB57F36-AE57-48EF-A498-D9A584341502}" srcOrd="2" destOrd="0" parTransId="{D20F0C1D-90F1-4EC9-AFDC-3F874D26E112}" sibTransId="{B6D959B8-DFF3-418F-B240-021935E31EE6}"/>
    <dgm:cxn modelId="{398F73DA-AAFB-4DDD-8316-5E8BDF2EC89E}" type="presOf" srcId="{ECAE88CB-3047-4844-A218-EF757738337B}" destId="{9A62A783-5B9D-49F5-981F-E0CEDA4E5B07}" srcOrd="0" destOrd="0" presId="urn:microsoft.com/office/officeart/2005/8/layout/equation1"/>
    <dgm:cxn modelId="{FFFF6A75-43E0-4A4D-A60E-F46162B6E378}" type="presOf" srcId="{B3A0F304-B887-460E-89B4-E2C02CBF2A3B}" destId="{D5478FBD-AAA5-4B3B-9FBA-DDB6EC6053B1}" srcOrd="0" destOrd="0" presId="urn:microsoft.com/office/officeart/2005/8/layout/equation1"/>
    <dgm:cxn modelId="{BC97F863-97C6-4D7F-9B2C-9BD2F18681A3}" type="presOf" srcId="{51E925A5-F845-4D85-8569-DDB675B60286}" destId="{961BCA83-324E-4953-A81F-80D8C836CC1A}" srcOrd="0" destOrd="0" presId="urn:microsoft.com/office/officeart/2005/8/layout/equation1"/>
    <dgm:cxn modelId="{F78B1D66-8C6C-48A9-B1AE-DA377C4B913C}" type="presOf" srcId="{2EB57F36-AE57-48EF-A498-D9A584341502}" destId="{E1C1D473-C0F1-4973-B055-E4FD2A25755C}" srcOrd="0" destOrd="0" presId="urn:microsoft.com/office/officeart/2005/8/layout/equation1"/>
    <dgm:cxn modelId="{14E23B1C-1BBB-4DC5-8F75-5338EAE6F2E8}" type="presParOf" srcId="{0F3C0884-E87A-497D-A459-91F375B850F2}" destId="{D5478FBD-AAA5-4B3B-9FBA-DDB6EC6053B1}" srcOrd="0" destOrd="0" presId="urn:microsoft.com/office/officeart/2005/8/layout/equation1"/>
    <dgm:cxn modelId="{7145DC7A-04B1-4160-9D3A-AC086A7568A5}" type="presParOf" srcId="{0F3C0884-E87A-497D-A459-91F375B850F2}" destId="{97C99651-7926-4D80-B3C6-F5D9123B5CA2}" srcOrd="1" destOrd="0" presId="urn:microsoft.com/office/officeart/2005/8/layout/equation1"/>
    <dgm:cxn modelId="{C46C8321-CCB1-4900-BAE4-3B640327A4F8}" type="presParOf" srcId="{0F3C0884-E87A-497D-A459-91F375B850F2}" destId="{41230D5D-96C4-4525-9564-51620C8DD3EB}" srcOrd="2" destOrd="0" presId="urn:microsoft.com/office/officeart/2005/8/layout/equation1"/>
    <dgm:cxn modelId="{0325AD00-356C-41BA-96FF-C0501ED88482}" type="presParOf" srcId="{0F3C0884-E87A-497D-A459-91F375B850F2}" destId="{E9EFB2C6-F81E-49D8-B519-990C5C0CBBAB}" srcOrd="3" destOrd="0" presId="urn:microsoft.com/office/officeart/2005/8/layout/equation1"/>
    <dgm:cxn modelId="{8386C5FB-3FA3-410C-933A-3EF26BD79CF7}" type="presParOf" srcId="{0F3C0884-E87A-497D-A459-91F375B850F2}" destId="{961BCA83-324E-4953-A81F-80D8C836CC1A}" srcOrd="4" destOrd="0" presId="urn:microsoft.com/office/officeart/2005/8/layout/equation1"/>
    <dgm:cxn modelId="{33311039-6710-41AB-A2B0-CF084F56F1F0}" type="presParOf" srcId="{0F3C0884-E87A-497D-A459-91F375B850F2}" destId="{1391F2F6-BF1C-48A5-865C-70503656AE88}" srcOrd="5" destOrd="0" presId="urn:microsoft.com/office/officeart/2005/8/layout/equation1"/>
    <dgm:cxn modelId="{1337A31E-F526-42CA-9881-D3BC62D5E146}" type="presParOf" srcId="{0F3C0884-E87A-497D-A459-91F375B850F2}" destId="{9A62A783-5B9D-49F5-981F-E0CEDA4E5B07}" srcOrd="6" destOrd="0" presId="urn:microsoft.com/office/officeart/2005/8/layout/equation1"/>
    <dgm:cxn modelId="{D41CFDDD-37D2-40A6-B2BB-449A26E02526}" type="presParOf" srcId="{0F3C0884-E87A-497D-A459-91F375B850F2}" destId="{1195AE4F-A977-47C6-9F80-AFF0EB0FB5CC}" srcOrd="7" destOrd="0" presId="urn:microsoft.com/office/officeart/2005/8/layout/equation1"/>
    <dgm:cxn modelId="{BF866DFA-2D7C-4AD1-A166-BD84ECC0B4A5}" type="presParOf" srcId="{0F3C0884-E87A-497D-A459-91F375B850F2}" destId="{E1C1D473-C0F1-4973-B055-E4FD2A25755C}"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4601-BB43-4FA7-82D2-79EA9417B1A4}">
      <dsp:nvSpPr>
        <dsp:cNvPr id="0" name=""/>
        <dsp:cNvSpPr/>
      </dsp:nvSpPr>
      <dsp:spPr>
        <a:xfrm>
          <a:off x="1271984" y="1555"/>
          <a:ext cx="2659062" cy="1595437"/>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a Way of Life</a:t>
          </a:r>
          <a:endParaRPr lang="en-US" altLang="zh-CN" sz="3100" kern="1200" dirty="0"/>
        </a:p>
      </dsp:txBody>
      <dsp:txXfrm>
        <a:off x="1271984" y="1555"/>
        <a:ext cx="2659062" cy="1595437"/>
      </dsp:txXfrm>
    </dsp:sp>
    <dsp:sp modelId="{AA0990CF-40E1-4110-ACFD-45014CDCCEF0}">
      <dsp:nvSpPr>
        <dsp:cNvPr id="0" name=""/>
        <dsp:cNvSpPr/>
      </dsp:nvSpPr>
      <dsp:spPr>
        <a:xfrm>
          <a:off x="4196953" y="1555"/>
          <a:ext cx="2659062" cy="1595437"/>
        </a:xfrm>
        <a:prstGeom prst="rect">
          <a:avLst/>
        </a:prstGeom>
        <a:gradFill rotWithShape="0">
          <a:gsLst>
            <a:gs pos="0">
              <a:schemeClr val="accent2">
                <a:hueOff val="-5175944"/>
                <a:satOff val="22930"/>
                <a:lumOff val="-8432"/>
                <a:alphaOff val="0"/>
                <a:tint val="80000"/>
                <a:satMod val="107000"/>
                <a:lumMod val="103000"/>
              </a:schemeClr>
            </a:gs>
            <a:gs pos="100000">
              <a:schemeClr val="accent2">
                <a:hueOff val="-5175944"/>
                <a:satOff val="22930"/>
                <a:lumOff val="-8432"/>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the Foundation of the Sciences</a:t>
          </a:r>
          <a:endParaRPr lang="en-US" altLang="zh-CN" sz="3100" kern="1200" dirty="0"/>
        </a:p>
      </dsp:txBody>
      <dsp:txXfrm>
        <a:off x="4196953" y="1555"/>
        <a:ext cx="2659062" cy="1595437"/>
      </dsp:txXfrm>
    </dsp:sp>
    <dsp:sp modelId="{4F5C669C-738D-47FD-9801-3B6748B8E9EB}">
      <dsp:nvSpPr>
        <dsp:cNvPr id="0" name=""/>
        <dsp:cNvSpPr/>
      </dsp:nvSpPr>
      <dsp:spPr>
        <a:xfrm>
          <a:off x="2734468" y="1862899"/>
          <a:ext cx="2659062" cy="1595437"/>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Conceptual Analysis</a:t>
          </a:r>
          <a:endParaRPr lang="en-US" altLang="zh-CN" sz="3100" kern="1200" dirty="0"/>
        </a:p>
      </dsp:txBody>
      <dsp:txXfrm>
        <a:off x="2734468" y="1862899"/>
        <a:ext cx="2659062" cy="15954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7992E-E037-4C42-AD8E-93989B8F3546}">
      <dsp:nvSpPr>
        <dsp:cNvPr id="0" name=""/>
        <dsp:cNvSpPr/>
      </dsp:nvSpPr>
      <dsp:spPr>
        <a:xfrm>
          <a:off x="39" y="119486"/>
          <a:ext cx="3789715" cy="777600"/>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b="1" kern="1200" dirty="0" smtClean="0"/>
            <a:t>Mencius</a:t>
          </a:r>
          <a:endParaRPr lang="en-US" sz="2700" b="1" kern="1200" dirty="0"/>
        </a:p>
      </dsp:txBody>
      <dsp:txXfrm>
        <a:off x="39" y="119486"/>
        <a:ext cx="3789715" cy="777600"/>
      </dsp:txXfrm>
    </dsp:sp>
    <dsp:sp modelId="{0D6E2EE7-B429-5243-922D-D4BE387436F3}">
      <dsp:nvSpPr>
        <dsp:cNvPr id="0" name=""/>
        <dsp:cNvSpPr/>
      </dsp:nvSpPr>
      <dsp:spPr>
        <a:xfrm>
          <a:off x="39" y="897086"/>
          <a:ext cx="3789715" cy="2316093"/>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b="1" kern="1200" dirty="0" smtClean="0"/>
            <a:t>Organic Metaphors</a:t>
          </a:r>
          <a:endParaRPr lang="en-US" sz="2700" b="1" kern="1200" dirty="0"/>
        </a:p>
        <a:p>
          <a:pPr marL="228600" lvl="1" indent="-228600" algn="l" defTabSz="1200150">
            <a:lnSpc>
              <a:spcPct val="90000"/>
            </a:lnSpc>
            <a:spcBef>
              <a:spcPct val="0"/>
            </a:spcBef>
            <a:spcAft>
              <a:spcPct val="15000"/>
            </a:spcAft>
            <a:buChar char="••"/>
          </a:pPr>
          <a:r>
            <a:rPr lang="en-US" sz="2700" kern="1200" dirty="0" smtClean="0"/>
            <a:t>Four natural “sprouts” of goodness in human nature.</a:t>
          </a:r>
          <a:endParaRPr lang="en-US" sz="2700" kern="1200" dirty="0"/>
        </a:p>
      </dsp:txBody>
      <dsp:txXfrm>
        <a:off x="39" y="897086"/>
        <a:ext cx="3789715" cy="2316093"/>
      </dsp:txXfrm>
    </dsp:sp>
    <dsp:sp modelId="{2EB51691-9667-8E43-9A44-7DCB4717DA38}">
      <dsp:nvSpPr>
        <dsp:cNvPr id="0" name=""/>
        <dsp:cNvSpPr/>
      </dsp:nvSpPr>
      <dsp:spPr>
        <a:xfrm>
          <a:off x="4320315" y="119486"/>
          <a:ext cx="3789715" cy="777600"/>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b="1" kern="1200" dirty="0" err="1" smtClean="0"/>
            <a:t>Xunzi</a:t>
          </a:r>
          <a:endParaRPr lang="en-US" sz="2700" b="1" kern="1200" dirty="0"/>
        </a:p>
      </dsp:txBody>
      <dsp:txXfrm>
        <a:off x="4320315" y="119486"/>
        <a:ext cx="3789715" cy="777600"/>
      </dsp:txXfrm>
    </dsp:sp>
    <dsp:sp modelId="{EDAEA0AF-DC30-724A-81AE-5B4C55B86DE4}">
      <dsp:nvSpPr>
        <dsp:cNvPr id="0" name=""/>
        <dsp:cNvSpPr/>
      </dsp:nvSpPr>
      <dsp:spPr>
        <a:xfrm>
          <a:off x="4320315" y="897086"/>
          <a:ext cx="3789715" cy="2316093"/>
        </a:xfrm>
        <a:prstGeom prst="rect">
          <a:avLst/>
        </a:prstGeom>
        <a:solidFill>
          <a:schemeClr val="accent2">
            <a:tint val="40000"/>
            <a:alpha val="90000"/>
            <a:hueOff val="-10945986"/>
            <a:satOff val="31321"/>
            <a:lumOff val="-2084"/>
            <a:alphaOff val="0"/>
          </a:schemeClr>
        </a:solidFill>
        <a:ln w="6350" cap="flat" cmpd="sng" algn="ctr">
          <a:solidFill>
            <a:schemeClr val="accent2">
              <a:tint val="40000"/>
              <a:alpha val="90000"/>
              <a:hueOff val="-10945986"/>
              <a:satOff val="31321"/>
              <a:lumOff val="-208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smtClean="0"/>
            <a:t>Metaphors of Craftsmanship</a:t>
          </a:r>
          <a:endParaRPr lang="en-US" sz="2400" b="1" kern="1200" dirty="0"/>
        </a:p>
        <a:p>
          <a:pPr marL="228600" lvl="1" indent="-228600" algn="l" defTabSz="1066800">
            <a:lnSpc>
              <a:spcPct val="90000"/>
            </a:lnSpc>
            <a:spcBef>
              <a:spcPct val="0"/>
            </a:spcBef>
            <a:spcAft>
              <a:spcPct val="15000"/>
            </a:spcAft>
            <a:buChar char="••"/>
          </a:pPr>
          <a:r>
            <a:rPr lang="en-US" sz="2400" kern="1200" dirty="0" smtClean="0"/>
            <a:t>It is through the imposition of ritual that we transform our bad natural inclinations.</a:t>
          </a:r>
          <a:endParaRPr lang="en-US" sz="2400" kern="1200" dirty="0"/>
        </a:p>
      </dsp:txBody>
      <dsp:txXfrm>
        <a:off x="4320315" y="897086"/>
        <a:ext cx="3789715" cy="231609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7992E-E037-4C42-AD8E-93989B8F3546}">
      <dsp:nvSpPr>
        <dsp:cNvPr id="0" name=""/>
        <dsp:cNvSpPr/>
      </dsp:nvSpPr>
      <dsp:spPr>
        <a:xfrm>
          <a:off x="39" y="46042"/>
          <a:ext cx="3789715" cy="518400"/>
        </a:xfrm>
        <a:prstGeom prst="rect">
          <a:avLst/>
        </a:prstGeom>
        <a:gradFill rotWithShape="0">
          <a:gsLst>
            <a:gs pos="0">
              <a:schemeClr val="accent5">
                <a:hueOff val="0"/>
                <a:satOff val="0"/>
                <a:lumOff val="0"/>
                <a:alphaOff val="0"/>
                <a:tint val="80000"/>
                <a:satMod val="107000"/>
                <a:lumMod val="103000"/>
              </a:schemeClr>
            </a:gs>
            <a:gs pos="100000">
              <a:schemeClr val="accent5">
                <a:hueOff val="0"/>
                <a:satOff val="0"/>
                <a:lumOff val="0"/>
                <a:alphaOff val="0"/>
                <a:tint val="82000"/>
                <a:satMod val="109000"/>
                <a:lumMod val="103000"/>
              </a:schemeClr>
            </a:gs>
          </a:gsLst>
          <a:lin ang="5400000" scaled="0"/>
        </a:gradFill>
        <a:ln w="6350" cap="flat" cmpd="sng" algn="ctr">
          <a:solidFill>
            <a:schemeClr val="accent5">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smtClean="0"/>
            <a:t>Hobbes</a:t>
          </a:r>
          <a:endParaRPr lang="en-US" sz="1800" b="1" kern="1200" dirty="0"/>
        </a:p>
      </dsp:txBody>
      <dsp:txXfrm>
        <a:off x="39" y="46042"/>
        <a:ext cx="3789715" cy="518400"/>
      </dsp:txXfrm>
    </dsp:sp>
    <dsp:sp modelId="{0D6E2EE7-B429-5243-922D-D4BE387436F3}">
      <dsp:nvSpPr>
        <dsp:cNvPr id="0" name=""/>
        <dsp:cNvSpPr/>
      </dsp:nvSpPr>
      <dsp:spPr>
        <a:xfrm>
          <a:off x="39" y="564442"/>
          <a:ext cx="3789715" cy="2722182"/>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Human beings by nature are self-interested and aggressive.</a:t>
          </a:r>
          <a:endParaRPr lang="en-US" sz="1800" b="1" kern="1200" dirty="0"/>
        </a:p>
        <a:p>
          <a:pPr marL="171450" lvl="1" indent="-171450" algn="l" defTabSz="800100">
            <a:lnSpc>
              <a:spcPct val="90000"/>
            </a:lnSpc>
            <a:spcBef>
              <a:spcPct val="0"/>
            </a:spcBef>
            <a:spcAft>
              <a:spcPct val="15000"/>
            </a:spcAft>
            <a:buChar char="••"/>
          </a:pPr>
          <a:r>
            <a:rPr lang="en-US" sz="1800" b="0" kern="1200" dirty="0" smtClean="0"/>
            <a:t>In the state of nature life is “nasty, brutish, and short”</a:t>
          </a:r>
          <a:endParaRPr lang="en-US" sz="1800" b="0" kern="1200" dirty="0"/>
        </a:p>
        <a:p>
          <a:pPr marL="171450" lvl="1" indent="-171450" algn="l" defTabSz="800100">
            <a:lnSpc>
              <a:spcPct val="90000"/>
            </a:lnSpc>
            <a:spcBef>
              <a:spcPct val="0"/>
            </a:spcBef>
            <a:spcAft>
              <a:spcPct val="15000"/>
            </a:spcAft>
            <a:buChar char="••"/>
          </a:pPr>
          <a:r>
            <a:rPr lang="en-US" sz="1800" b="0" kern="1200" dirty="0" smtClean="0"/>
            <a:t>Hobbes suggests a powerful state is needed to control humans and bring peace.</a:t>
          </a:r>
          <a:endParaRPr lang="en-US" sz="1800" b="0" kern="1200" dirty="0"/>
        </a:p>
      </dsp:txBody>
      <dsp:txXfrm>
        <a:off x="39" y="564442"/>
        <a:ext cx="3789715" cy="2722182"/>
      </dsp:txXfrm>
    </dsp:sp>
    <dsp:sp modelId="{2EB51691-9667-8E43-9A44-7DCB4717DA38}">
      <dsp:nvSpPr>
        <dsp:cNvPr id="0" name=""/>
        <dsp:cNvSpPr/>
      </dsp:nvSpPr>
      <dsp:spPr>
        <a:xfrm>
          <a:off x="4320315" y="46042"/>
          <a:ext cx="3789715" cy="518400"/>
        </a:xfrm>
        <a:prstGeom prst="rect">
          <a:avLst/>
        </a:prstGeom>
        <a:gradFill rotWithShape="0">
          <a:gsLst>
            <a:gs pos="0">
              <a:schemeClr val="accent5">
                <a:hueOff val="-239873"/>
                <a:satOff val="-8897"/>
                <a:lumOff val="14117"/>
                <a:alphaOff val="0"/>
                <a:tint val="80000"/>
                <a:satMod val="107000"/>
                <a:lumMod val="103000"/>
              </a:schemeClr>
            </a:gs>
            <a:gs pos="100000">
              <a:schemeClr val="accent5">
                <a:hueOff val="-239873"/>
                <a:satOff val="-8897"/>
                <a:lumOff val="14117"/>
                <a:alphaOff val="0"/>
                <a:tint val="82000"/>
                <a:satMod val="109000"/>
                <a:lumMod val="103000"/>
              </a:schemeClr>
            </a:gs>
          </a:gsLst>
          <a:lin ang="5400000" scaled="0"/>
        </a:gradFill>
        <a:ln w="6350" cap="flat" cmpd="sng" algn="ctr">
          <a:solidFill>
            <a:schemeClr val="accent5">
              <a:hueOff val="-239873"/>
              <a:satOff val="-8897"/>
              <a:lumOff val="14117"/>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smtClean="0"/>
            <a:t>Rousseau</a:t>
          </a:r>
          <a:endParaRPr lang="en-US" sz="1800" b="1" kern="1200" dirty="0"/>
        </a:p>
      </dsp:txBody>
      <dsp:txXfrm>
        <a:off x="4320315" y="46042"/>
        <a:ext cx="3789715" cy="518400"/>
      </dsp:txXfrm>
    </dsp:sp>
    <dsp:sp modelId="{EDAEA0AF-DC30-724A-81AE-5B4C55B86DE4}">
      <dsp:nvSpPr>
        <dsp:cNvPr id="0" name=""/>
        <dsp:cNvSpPr/>
      </dsp:nvSpPr>
      <dsp:spPr>
        <a:xfrm>
          <a:off x="4320315" y="564442"/>
          <a:ext cx="3789715" cy="2722182"/>
        </a:xfrm>
        <a:prstGeom prst="rect">
          <a:avLst/>
        </a:prstGeom>
        <a:solidFill>
          <a:schemeClr val="accent5">
            <a:tint val="40000"/>
            <a:alpha val="90000"/>
            <a:hueOff val="-135874"/>
            <a:satOff val="-1995"/>
            <a:lumOff val="2856"/>
            <a:alphaOff val="0"/>
          </a:schemeClr>
        </a:solidFill>
        <a:ln w="6350" cap="flat" cmpd="sng" algn="ctr">
          <a:solidFill>
            <a:schemeClr val="accent5">
              <a:tint val="40000"/>
              <a:alpha val="90000"/>
              <a:hueOff val="-135874"/>
              <a:satOff val="-1995"/>
              <a:lumOff val="28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Human beings are not naturally war-like, but rather this is the result of civilization. Hobbes’s thus mistakenly thinks that our civilized mode of being was also the case in the state of nature.</a:t>
          </a:r>
          <a:endParaRPr lang="en-US" sz="1800" b="1" kern="1200" dirty="0"/>
        </a:p>
        <a:p>
          <a:pPr marL="171450" lvl="1" indent="-171450" algn="l" defTabSz="800100">
            <a:lnSpc>
              <a:spcPct val="90000"/>
            </a:lnSpc>
            <a:spcBef>
              <a:spcPct val="0"/>
            </a:spcBef>
            <a:spcAft>
              <a:spcPct val="15000"/>
            </a:spcAft>
            <a:buChar char="••"/>
          </a:pPr>
          <a:r>
            <a:rPr lang="en-US" sz="1800" kern="1200" dirty="0" smtClean="0"/>
            <a:t>Rousseau argues that human beings were peaceful in the state of nature, what is often referred to as the ‘noble savage’.</a:t>
          </a:r>
        </a:p>
      </dsp:txBody>
      <dsp:txXfrm>
        <a:off x="4320315" y="564442"/>
        <a:ext cx="3789715" cy="27221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F5754-4410-4A6E-8D9C-86902F8D6086}">
      <dsp:nvSpPr>
        <dsp:cNvPr id="0" name=""/>
        <dsp:cNvSpPr/>
      </dsp:nvSpPr>
      <dsp:spPr>
        <a:xfrm>
          <a:off x="0" y="112123"/>
          <a:ext cx="2792413" cy="6633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t>Human Nature</a:t>
          </a:r>
          <a:endParaRPr lang="en-US" altLang="zh-CN" sz="2800" kern="1200" dirty="0"/>
        </a:p>
      </dsp:txBody>
      <dsp:txXfrm>
        <a:off x="32384" y="144507"/>
        <a:ext cx="2727645" cy="598621"/>
      </dsp:txXfrm>
    </dsp:sp>
    <dsp:sp modelId="{E2A59E0F-DCB8-4208-9C55-2B45C647C580}">
      <dsp:nvSpPr>
        <dsp:cNvPr id="0" name=""/>
        <dsp:cNvSpPr/>
      </dsp:nvSpPr>
      <dsp:spPr>
        <a:xfrm>
          <a:off x="0" y="775513"/>
          <a:ext cx="2792413" cy="922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5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kern="1200" dirty="0" smtClean="0"/>
            <a:t>Supplies us with a </a:t>
          </a:r>
          <a:r>
            <a:rPr lang="en-US" altLang="zh-CN" sz="2100" i="1" kern="1200" dirty="0" smtClean="0"/>
            <a:t>telos</a:t>
          </a:r>
          <a:r>
            <a:rPr lang="en-US" altLang="zh-CN" sz="2100" kern="1200" dirty="0" smtClean="0"/>
            <a:t> to achieve or normative standards</a:t>
          </a:r>
          <a:endParaRPr lang="en-US" altLang="zh-CN" sz="2100" kern="1200" dirty="0"/>
        </a:p>
      </dsp:txBody>
      <dsp:txXfrm>
        <a:off x="0" y="775513"/>
        <a:ext cx="2792413" cy="922184"/>
      </dsp:txXfrm>
    </dsp:sp>
    <dsp:sp modelId="{9BEC44F2-6CFC-4C84-AC29-E3474B35E423}">
      <dsp:nvSpPr>
        <dsp:cNvPr id="0" name=""/>
        <dsp:cNvSpPr/>
      </dsp:nvSpPr>
      <dsp:spPr>
        <a:xfrm>
          <a:off x="0" y="1697698"/>
          <a:ext cx="2792413" cy="66338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kern="1200" dirty="0" smtClean="0"/>
            <a:t>Human Condition</a:t>
          </a:r>
          <a:endParaRPr lang="en-US" altLang="zh-CN" sz="2400" kern="1200" dirty="0"/>
        </a:p>
      </dsp:txBody>
      <dsp:txXfrm>
        <a:off x="32384" y="1730082"/>
        <a:ext cx="2727645" cy="598621"/>
      </dsp:txXfrm>
    </dsp:sp>
    <dsp:sp modelId="{52510605-F6CD-400A-AD54-D9E8218A1D58}">
      <dsp:nvSpPr>
        <dsp:cNvPr id="0" name=""/>
        <dsp:cNvSpPr/>
      </dsp:nvSpPr>
      <dsp:spPr>
        <a:xfrm>
          <a:off x="0" y="2361088"/>
          <a:ext cx="2792413" cy="62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5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i="1" kern="1200" dirty="0" smtClean="0"/>
            <a:t>A priori</a:t>
          </a:r>
          <a:r>
            <a:rPr lang="en-US" altLang="zh-CN" sz="2100" i="0" kern="1200" dirty="0" smtClean="0"/>
            <a:t> limitations for human beings</a:t>
          </a:r>
          <a:endParaRPr lang="en-US" altLang="zh-CN" sz="2100" i="1" kern="1200" dirty="0"/>
        </a:p>
      </dsp:txBody>
      <dsp:txXfrm>
        <a:off x="0" y="2361088"/>
        <a:ext cx="2792413" cy="6287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96334-B704-4D1B-9092-504879196C4E}">
      <dsp:nvSpPr>
        <dsp:cNvPr id="0" name=""/>
        <dsp:cNvSpPr/>
      </dsp:nvSpPr>
      <dsp:spPr>
        <a:xfrm>
          <a:off x="923228" y="1715"/>
          <a:ext cx="2202601" cy="1321561"/>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1. Goal of Philosophy</a:t>
          </a:r>
          <a:r>
            <a:rPr lang="en-US" altLang="zh-CN" sz="1600" kern="1200" dirty="0" smtClean="0"/>
            <a:t>: </a:t>
          </a:r>
        </a:p>
        <a:p>
          <a:pPr lvl="0" algn="ctr" defTabSz="711200">
            <a:lnSpc>
              <a:spcPct val="90000"/>
            </a:lnSpc>
            <a:spcBef>
              <a:spcPct val="0"/>
            </a:spcBef>
            <a:spcAft>
              <a:spcPct val="35000"/>
            </a:spcAft>
          </a:pPr>
          <a:r>
            <a:rPr lang="en-US" altLang="zh-CN" sz="1600" kern="1200" dirty="0" smtClean="0"/>
            <a:t>Self-Transformation</a:t>
          </a:r>
          <a:endParaRPr lang="en-US" altLang="zh-CN" sz="1600" kern="1200" dirty="0"/>
        </a:p>
      </dsp:txBody>
      <dsp:txXfrm>
        <a:off x="923228" y="1715"/>
        <a:ext cx="2202601" cy="1321561"/>
      </dsp:txXfrm>
    </dsp:sp>
    <dsp:sp modelId="{704E747A-4279-4DC2-A539-63F382B39920}">
      <dsp:nvSpPr>
        <dsp:cNvPr id="0" name=""/>
        <dsp:cNvSpPr/>
      </dsp:nvSpPr>
      <dsp:spPr>
        <a:xfrm>
          <a:off x="3346090" y="1715"/>
          <a:ext cx="2202601" cy="1321561"/>
        </a:xfrm>
        <a:prstGeom prst="rect">
          <a:avLst/>
        </a:prstGeom>
        <a:gradFill rotWithShape="0">
          <a:gsLst>
            <a:gs pos="0">
              <a:schemeClr val="accent2">
                <a:hueOff val="-3450629"/>
                <a:satOff val="15286"/>
                <a:lumOff val="-5621"/>
                <a:alphaOff val="0"/>
                <a:tint val="80000"/>
                <a:satMod val="107000"/>
                <a:lumMod val="103000"/>
              </a:schemeClr>
            </a:gs>
            <a:gs pos="100000">
              <a:schemeClr val="accent2">
                <a:hueOff val="-3450629"/>
                <a:satOff val="15286"/>
                <a:lumOff val="-562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2. Setting of Philosophy</a:t>
          </a:r>
          <a:r>
            <a:rPr lang="en-US" altLang="zh-CN" sz="1600" kern="1200" dirty="0" smtClean="0"/>
            <a:t>: </a:t>
          </a:r>
        </a:p>
        <a:p>
          <a:pPr lvl="0" algn="ctr" defTabSz="711200">
            <a:lnSpc>
              <a:spcPct val="90000"/>
            </a:lnSpc>
            <a:spcBef>
              <a:spcPct val="0"/>
            </a:spcBef>
            <a:spcAft>
              <a:spcPct val="35000"/>
            </a:spcAft>
          </a:pPr>
          <a:r>
            <a:rPr lang="en-US" altLang="zh-CN" sz="1600" kern="1200" dirty="0" smtClean="0"/>
            <a:t>Practiced in a Group or School</a:t>
          </a:r>
        </a:p>
      </dsp:txBody>
      <dsp:txXfrm>
        <a:off x="3346090" y="1715"/>
        <a:ext cx="2202601" cy="1321561"/>
      </dsp:txXfrm>
    </dsp:sp>
    <dsp:sp modelId="{162D0233-AA12-4A53-9BF5-24370962DEEB}">
      <dsp:nvSpPr>
        <dsp:cNvPr id="0" name=""/>
        <dsp:cNvSpPr/>
      </dsp:nvSpPr>
      <dsp:spPr>
        <a:xfrm>
          <a:off x="923228" y="1543536"/>
          <a:ext cx="2202601" cy="1321561"/>
        </a:xfrm>
        <a:prstGeom prst="rect">
          <a:avLst/>
        </a:prstGeom>
        <a:gradFill rotWithShape="0">
          <a:gsLst>
            <a:gs pos="0">
              <a:schemeClr val="accent2">
                <a:hueOff val="-6901259"/>
                <a:satOff val="30573"/>
                <a:lumOff val="-11243"/>
                <a:alphaOff val="0"/>
                <a:tint val="80000"/>
                <a:satMod val="107000"/>
                <a:lumMod val="103000"/>
              </a:schemeClr>
            </a:gs>
            <a:gs pos="100000">
              <a:schemeClr val="accent2">
                <a:hueOff val="-6901259"/>
                <a:satOff val="30573"/>
                <a:lumOff val="-11243"/>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3. Psychological Assumption</a:t>
          </a:r>
          <a:r>
            <a:rPr lang="en-US" altLang="zh-CN" sz="1600" kern="1200" dirty="0" smtClean="0"/>
            <a:t>: </a:t>
          </a:r>
        </a:p>
        <a:p>
          <a:pPr lvl="0" algn="ctr" defTabSz="711200">
            <a:lnSpc>
              <a:spcPct val="90000"/>
            </a:lnSpc>
            <a:spcBef>
              <a:spcPct val="0"/>
            </a:spcBef>
            <a:spcAft>
              <a:spcPct val="35000"/>
            </a:spcAft>
          </a:pPr>
          <a:r>
            <a:rPr lang="en-US" altLang="zh-CN" sz="1600" kern="1200" dirty="0" smtClean="0"/>
            <a:t>Philosophical training can lead to a change in human beings.</a:t>
          </a:r>
          <a:endParaRPr lang="en-US" altLang="zh-CN" sz="1600" kern="1200" dirty="0"/>
        </a:p>
      </dsp:txBody>
      <dsp:txXfrm>
        <a:off x="923228" y="1543536"/>
        <a:ext cx="2202601" cy="1321561"/>
      </dsp:txXfrm>
    </dsp:sp>
    <dsp:sp modelId="{16347133-2E14-4ECD-A9BE-04AD2B0DECC1}">
      <dsp:nvSpPr>
        <dsp:cNvPr id="0" name=""/>
        <dsp:cNvSpPr/>
      </dsp:nvSpPr>
      <dsp:spPr>
        <a:xfrm>
          <a:off x="3346090" y="1543536"/>
          <a:ext cx="2202601" cy="1321561"/>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4. Metaphysical Context</a:t>
          </a:r>
          <a:r>
            <a:rPr lang="en-US" altLang="zh-CN" sz="1600" kern="1200" dirty="0" smtClean="0"/>
            <a:t>: </a:t>
          </a:r>
        </a:p>
        <a:p>
          <a:pPr lvl="0" algn="ctr" defTabSz="711200">
            <a:lnSpc>
              <a:spcPct val="90000"/>
            </a:lnSpc>
            <a:spcBef>
              <a:spcPct val="0"/>
            </a:spcBef>
            <a:spcAft>
              <a:spcPct val="35000"/>
            </a:spcAft>
          </a:pPr>
          <a:r>
            <a:rPr lang="en-US" altLang="zh-CN" sz="1600" kern="1200" dirty="0" smtClean="0"/>
            <a:t>Philosophers should cultivate ‘cosmic consciousness’</a:t>
          </a:r>
          <a:endParaRPr lang="en-US" altLang="zh-CN" sz="1600" kern="1200" dirty="0"/>
        </a:p>
      </dsp:txBody>
      <dsp:txXfrm>
        <a:off x="3346090" y="1543536"/>
        <a:ext cx="2202601" cy="1321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EF9A4-90CA-4060-8C2E-BD1079B98AAD}">
      <dsp:nvSpPr>
        <dsp:cNvPr id="0" name=""/>
        <dsp:cNvSpPr/>
      </dsp:nvSpPr>
      <dsp:spPr>
        <a:xfrm>
          <a:off x="17145" y="483"/>
          <a:ext cx="2160269" cy="1296162"/>
        </a:xfrm>
        <a:prstGeom prst="rect">
          <a:avLst/>
        </a:prstGeom>
        <a:gradFill rotWithShape="0">
          <a:gsLst>
            <a:gs pos="0">
              <a:schemeClr val="accent1">
                <a:hueOff val="0"/>
                <a:satOff val="0"/>
                <a:lumOff val="0"/>
                <a:alphaOff val="0"/>
                <a:tint val="80000"/>
                <a:satMod val="107000"/>
                <a:lumMod val="103000"/>
              </a:schemeClr>
            </a:gs>
            <a:gs pos="100000">
              <a:schemeClr val="accent1">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5. Living according to Reason </a:t>
          </a:r>
        </a:p>
        <a:p>
          <a:pPr lvl="0" algn="ctr" defTabSz="711200">
            <a:lnSpc>
              <a:spcPct val="90000"/>
            </a:lnSpc>
            <a:spcBef>
              <a:spcPct val="0"/>
            </a:spcBef>
            <a:spcAft>
              <a:spcPct val="35000"/>
            </a:spcAft>
          </a:pPr>
          <a:r>
            <a:rPr lang="en-US" altLang="zh-CN" sz="1600" kern="1200" dirty="0" smtClean="0"/>
            <a:t>Conducing one’s life according to reason (not custom or </a:t>
          </a:r>
          <a:r>
            <a:rPr lang="en-US" altLang="zh-CN" sz="1600" kern="1200" smtClean="0"/>
            <a:t>religion)</a:t>
          </a:r>
          <a:endParaRPr lang="en-US" altLang="zh-CN" sz="1600" kern="1200" dirty="0"/>
        </a:p>
      </dsp:txBody>
      <dsp:txXfrm>
        <a:off x="17145" y="483"/>
        <a:ext cx="2160269" cy="12961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CCECB-D6B1-4206-9B56-44C9C93C2967}">
      <dsp:nvSpPr>
        <dsp:cNvPr id="0" name=""/>
        <dsp:cNvSpPr/>
      </dsp:nvSpPr>
      <dsp:spPr>
        <a:xfrm>
          <a:off x="48319" y="232"/>
          <a:ext cx="2385776" cy="1431466"/>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Plato’s Academy</a:t>
          </a:r>
          <a:endParaRPr lang="en-US" altLang="zh-CN" sz="3800" kern="1200" dirty="0"/>
        </a:p>
      </dsp:txBody>
      <dsp:txXfrm>
        <a:off x="48319" y="232"/>
        <a:ext cx="2385776" cy="1431466"/>
      </dsp:txXfrm>
    </dsp:sp>
    <dsp:sp modelId="{62BCD529-E262-4D5A-9023-128AF292C211}">
      <dsp:nvSpPr>
        <dsp:cNvPr id="0" name=""/>
        <dsp:cNvSpPr/>
      </dsp:nvSpPr>
      <dsp:spPr>
        <a:xfrm>
          <a:off x="2672674" y="232"/>
          <a:ext cx="2385776" cy="1431466"/>
        </a:xfrm>
        <a:prstGeom prst="rect">
          <a:avLst/>
        </a:prstGeom>
        <a:gradFill rotWithShape="0">
          <a:gsLst>
            <a:gs pos="0">
              <a:schemeClr val="accent2">
                <a:hueOff val="-2070378"/>
                <a:satOff val="9172"/>
                <a:lumOff val="-3373"/>
                <a:alphaOff val="0"/>
                <a:tint val="80000"/>
                <a:satMod val="107000"/>
                <a:lumMod val="103000"/>
              </a:schemeClr>
            </a:gs>
            <a:gs pos="100000">
              <a:schemeClr val="accent2">
                <a:hueOff val="-2070378"/>
                <a:satOff val="9172"/>
                <a:lumOff val="-3373"/>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Aristotle’s Lyceum</a:t>
          </a:r>
          <a:endParaRPr lang="en-US" altLang="zh-CN" sz="3800" kern="1200" dirty="0"/>
        </a:p>
      </dsp:txBody>
      <dsp:txXfrm>
        <a:off x="2672674" y="232"/>
        <a:ext cx="2385776" cy="1431466"/>
      </dsp:txXfrm>
    </dsp:sp>
    <dsp:sp modelId="{DF03558A-94DD-4205-878F-3CB123870857}">
      <dsp:nvSpPr>
        <dsp:cNvPr id="0" name=""/>
        <dsp:cNvSpPr/>
      </dsp:nvSpPr>
      <dsp:spPr>
        <a:xfrm>
          <a:off x="5297028" y="232"/>
          <a:ext cx="2385776" cy="1431466"/>
        </a:xfrm>
        <a:prstGeom prst="rect">
          <a:avLst/>
        </a:prstGeom>
        <a:gradFill rotWithShape="0">
          <a:gsLst>
            <a:gs pos="0">
              <a:schemeClr val="accent2">
                <a:hueOff val="-4140755"/>
                <a:satOff val="18344"/>
                <a:lumOff val="-6746"/>
                <a:alphaOff val="0"/>
                <a:tint val="80000"/>
                <a:satMod val="107000"/>
                <a:lumMod val="103000"/>
              </a:schemeClr>
            </a:gs>
            <a:gs pos="100000">
              <a:schemeClr val="accent2">
                <a:hueOff val="-4140755"/>
                <a:satOff val="18344"/>
                <a:lumOff val="-6746"/>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Cynics</a:t>
          </a:r>
          <a:endParaRPr lang="en-US" altLang="zh-CN" sz="3800" kern="1200" dirty="0"/>
        </a:p>
      </dsp:txBody>
      <dsp:txXfrm>
        <a:off x="5297028" y="232"/>
        <a:ext cx="2385776" cy="1431466"/>
      </dsp:txXfrm>
    </dsp:sp>
    <dsp:sp modelId="{68F62872-08B9-4BFF-B4C6-0482F03ECA10}">
      <dsp:nvSpPr>
        <dsp:cNvPr id="0" name=""/>
        <dsp:cNvSpPr/>
      </dsp:nvSpPr>
      <dsp:spPr>
        <a:xfrm>
          <a:off x="48319" y="1670276"/>
          <a:ext cx="2385776" cy="1431466"/>
        </a:xfrm>
        <a:prstGeom prst="rect">
          <a:avLst/>
        </a:prstGeom>
        <a:gradFill rotWithShape="0">
          <a:gsLst>
            <a:gs pos="0">
              <a:schemeClr val="accent2">
                <a:hueOff val="-6211133"/>
                <a:satOff val="27515"/>
                <a:lumOff val="-10118"/>
                <a:alphaOff val="0"/>
                <a:tint val="80000"/>
                <a:satMod val="107000"/>
                <a:lumMod val="103000"/>
              </a:schemeClr>
            </a:gs>
            <a:gs pos="100000">
              <a:schemeClr val="accent2">
                <a:hueOff val="-6211133"/>
                <a:satOff val="27515"/>
                <a:lumOff val="-10118"/>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Skeptics</a:t>
          </a:r>
          <a:endParaRPr lang="en-US" altLang="zh-CN" sz="3800" kern="1200" dirty="0"/>
        </a:p>
      </dsp:txBody>
      <dsp:txXfrm>
        <a:off x="48319" y="1670276"/>
        <a:ext cx="2385776" cy="1431466"/>
      </dsp:txXfrm>
    </dsp:sp>
    <dsp:sp modelId="{76ADD311-6FDC-4EAB-AF44-87DCF421E32F}">
      <dsp:nvSpPr>
        <dsp:cNvPr id="0" name=""/>
        <dsp:cNvSpPr/>
      </dsp:nvSpPr>
      <dsp:spPr>
        <a:xfrm>
          <a:off x="2672674" y="1670276"/>
          <a:ext cx="2385776" cy="1431466"/>
        </a:xfrm>
        <a:prstGeom prst="rect">
          <a:avLst/>
        </a:prstGeom>
        <a:gradFill rotWithShape="0">
          <a:gsLst>
            <a:gs pos="0">
              <a:schemeClr val="accent2">
                <a:hueOff val="-8281511"/>
                <a:satOff val="36687"/>
                <a:lumOff val="-13491"/>
                <a:alphaOff val="0"/>
                <a:tint val="80000"/>
                <a:satMod val="107000"/>
                <a:lumMod val="103000"/>
              </a:schemeClr>
            </a:gs>
            <a:gs pos="100000">
              <a:schemeClr val="accent2">
                <a:hueOff val="-8281511"/>
                <a:satOff val="36687"/>
                <a:lumOff val="-1349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Epicureans</a:t>
          </a:r>
          <a:endParaRPr lang="en-US" altLang="zh-CN" sz="3800" kern="1200" dirty="0"/>
        </a:p>
      </dsp:txBody>
      <dsp:txXfrm>
        <a:off x="2672674" y="1670276"/>
        <a:ext cx="2385776" cy="1431466"/>
      </dsp:txXfrm>
    </dsp:sp>
    <dsp:sp modelId="{B0409D4E-C331-46F6-9E17-195618ACA33D}">
      <dsp:nvSpPr>
        <dsp:cNvPr id="0" name=""/>
        <dsp:cNvSpPr/>
      </dsp:nvSpPr>
      <dsp:spPr>
        <a:xfrm>
          <a:off x="5297028" y="1670276"/>
          <a:ext cx="2385776" cy="1431466"/>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Stoics</a:t>
          </a:r>
          <a:endParaRPr lang="en-US" altLang="zh-CN" sz="3800" kern="1200" dirty="0"/>
        </a:p>
      </dsp:txBody>
      <dsp:txXfrm>
        <a:off x="5297028" y="1670276"/>
        <a:ext cx="2385776" cy="1431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D90D-523D-422F-9BB4-4AEFF69C24C7}">
      <dsp:nvSpPr>
        <dsp:cNvPr id="0" name=""/>
        <dsp:cNvSpPr/>
      </dsp:nvSpPr>
      <dsp:spPr>
        <a:xfrm>
          <a:off x="37" y="58675"/>
          <a:ext cx="3612639" cy="720000"/>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altLang="zh-CN" sz="2500" kern="1200" dirty="0" smtClean="0"/>
            <a:t>Epicurean</a:t>
          </a:r>
          <a:endParaRPr lang="en-US" altLang="zh-CN" sz="2500" kern="1200" dirty="0"/>
        </a:p>
      </dsp:txBody>
      <dsp:txXfrm>
        <a:off x="37" y="58675"/>
        <a:ext cx="3612639" cy="720000"/>
      </dsp:txXfrm>
    </dsp:sp>
    <dsp:sp modelId="{361B873D-25D9-4447-8987-5A3DF437EF7D}">
      <dsp:nvSpPr>
        <dsp:cNvPr id="0" name=""/>
        <dsp:cNvSpPr/>
      </dsp:nvSpPr>
      <dsp:spPr>
        <a:xfrm>
          <a:off x="37" y="778675"/>
          <a:ext cx="3612639" cy="2264625"/>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altLang="zh-CN" sz="2500" kern="1200" dirty="0" smtClean="0"/>
            <a:t>Atomistic</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Mechanical</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Infinite Worlds</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Accidental</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Functionally Atheistic</a:t>
          </a:r>
          <a:endParaRPr lang="en-US" altLang="zh-CN" sz="2500" kern="1200" dirty="0"/>
        </a:p>
      </dsp:txBody>
      <dsp:txXfrm>
        <a:off x="37" y="778675"/>
        <a:ext cx="3612639" cy="2264625"/>
      </dsp:txXfrm>
    </dsp:sp>
    <dsp:sp modelId="{25B8D2B3-F923-4B37-B64C-EF4D95D89EC8}">
      <dsp:nvSpPr>
        <dsp:cNvPr id="0" name=""/>
        <dsp:cNvSpPr/>
      </dsp:nvSpPr>
      <dsp:spPr>
        <a:xfrm>
          <a:off x="4118447" y="58675"/>
          <a:ext cx="3612639" cy="720000"/>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altLang="zh-CN" sz="2500" kern="1200" dirty="0" smtClean="0"/>
            <a:t>Stoic</a:t>
          </a:r>
          <a:endParaRPr lang="en-US" altLang="zh-CN" sz="2500" kern="1200" dirty="0"/>
        </a:p>
      </dsp:txBody>
      <dsp:txXfrm>
        <a:off x="4118447" y="58675"/>
        <a:ext cx="3612639" cy="720000"/>
      </dsp:txXfrm>
    </dsp:sp>
    <dsp:sp modelId="{0DD0D9C3-B2A6-4849-B640-D41E333D4DF5}">
      <dsp:nvSpPr>
        <dsp:cNvPr id="0" name=""/>
        <dsp:cNvSpPr/>
      </dsp:nvSpPr>
      <dsp:spPr>
        <a:xfrm>
          <a:off x="4118447" y="778675"/>
          <a:ext cx="3612639" cy="2264625"/>
        </a:xfrm>
        <a:prstGeom prst="rect">
          <a:avLst/>
        </a:prstGeom>
        <a:solidFill>
          <a:schemeClr val="accent2">
            <a:tint val="40000"/>
            <a:alpha val="90000"/>
            <a:hueOff val="-10945986"/>
            <a:satOff val="31321"/>
            <a:lumOff val="-2084"/>
            <a:alphaOff val="0"/>
          </a:schemeClr>
        </a:solidFill>
        <a:ln w="6350" cap="flat" cmpd="sng" algn="ctr">
          <a:solidFill>
            <a:schemeClr val="accent2">
              <a:tint val="40000"/>
              <a:alpha val="90000"/>
              <a:hueOff val="-10945986"/>
              <a:satOff val="31321"/>
              <a:lumOff val="-208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altLang="zh-CN" sz="2500" kern="1200" dirty="0" smtClean="0"/>
            <a:t>Organic</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err="1" smtClean="0"/>
            <a:t>Vitalistic</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One World-Soul</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Purposeful</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Pantheistic</a:t>
          </a:r>
          <a:endParaRPr lang="en-US" altLang="zh-CN" sz="2500" kern="1200" dirty="0"/>
        </a:p>
      </dsp:txBody>
      <dsp:txXfrm>
        <a:off x="4118447" y="778675"/>
        <a:ext cx="3612639" cy="22646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50170-8196-482C-B483-B1986ABC3658}">
      <dsp:nvSpPr>
        <dsp:cNvPr id="0" name=""/>
        <dsp:cNvSpPr/>
      </dsp:nvSpPr>
      <dsp:spPr>
        <a:xfrm>
          <a:off x="2415" y="4671"/>
          <a:ext cx="2355577" cy="489600"/>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altLang="zh-CN" sz="1700" kern="1200" dirty="0" smtClean="0"/>
            <a:t>Epicurean</a:t>
          </a:r>
          <a:endParaRPr lang="en-US" altLang="zh-CN" sz="1700" kern="1200" dirty="0"/>
        </a:p>
      </dsp:txBody>
      <dsp:txXfrm>
        <a:off x="2415" y="4671"/>
        <a:ext cx="2355577" cy="489600"/>
      </dsp:txXfrm>
    </dsp:sp>
    <dsp:sp modelId="{436BF6C0-DC91-4C7B-9288-0473D7C01DEB}">
      <dsp:nvSpPr>
        <dsp:cNvPr id="0" name=""/>
        <dsp:cNvSpPr/>
      </dsp:nvSpPr>
      <dsp:spPr>
        <a:xfrm>
          <a:off x="2415" y="494271"/>
          <a:ext cx="2355577" cy="2603032"/>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altLang="zh-CN" sz="1700" kern="1200" dirty="0" smtClean="0"/>
            <a:t>Happiness: Pleasure.</a:t>
          </a:r>
          <a:endParaRPr lang="en-US" altLang="zh-CN" sz="1700" kern="1200" dirty="0"/>
        </a:p>
        <a:p>
          <a:pPr marL="171450" lvl="1" indent="-171450" algn="l" defTabSz="755650">
            <a:lnSpc>
              <a:spcPct val="90000"/>
            </a:lnSpc>
            <a:spcBef>
              <a:spcPct val="0"/>
            </a:spcBef>
            <a:spcAft>
              <a:spcPct val="15000"/>
            </a:spcAft>
            <a:buChar char="••"/>
          </a:pPr>
          <a:r>
            <a:rPr lang="en-US" altLang="zh-CN" sz="1700" kern="1200" dirty="0" smtClean="0"/>
            <a:t>Lasting pleasure is to be found in stable (non-movement based) sources, both psychic and material</a:t>
          </a:r>
          <a:endParaRPr lang="en-US" altLang="zh-CN" sz="1700" kern="1200" dirty="0"/>
        </a:p>
      </dsp:txBody>
      <dsp:txXfrm>
        <a:off x="2415" y="494271"/>
        <a:ext cx="2355577" cy="2603032"/>
      </dsp:txXfrm>
    </dsp:sp>
    <dsp:sp modelId="{9785E7FC-BB64-4BEA-ADD0-05E5F5677483}">
      <dsp:nvSpPr>
        <dsp:cNvPr id="0" name=""/>
        <dsp:cNvSpPr/>
      </dsp:nvSpPr>
      <dsp:spPr>
        <a:xfrm>
          <a:off x="2687773" y="4671"/>
          <a:ext cx="2355577" cy="489600"/>
        </a:xfrm>
        <a:prstGeom prst="rect">
          <a:avLst/>
        </a:prstGeom>
        <a:gradFill rotWithShape="0">
          <a:gsLst>
            <a:gs pos="0">
              <a:schemeClr val="accent3">
                <a:hueOff val="0"/>
                <a:satOff val="0"/>
                <a:lumOff val="0"/>
                <a:alphaOff val="0"/>
                <a:tint val="80000"/>
                <a:satMod val="107000"/>
                <a:lumMod val="103000"/>
              </a:schemeClr>
            </a:gs>
            <a:gs pos="100000">
              <a:schemeClr val="accent3">
                <a:hueOff val="0"/>
                <a:satOff val="0"/>
                <a:lumOff val="0"/>
                <a:alphaOff val="0"/>
                <a:tint val="82000"/>
                <a:satMod val="109000"/>
                <a:lumMod val="103000"/>
              </a:schemeClr>
            </a:gs>
          </a:gsLst>
          <a:lin ang="5400000" scaled="0"/>
        </a:gradFill>
        <a:ln w="6350" cap="flat" cmpd="sng" algn="ctr">
          <a:solidFill>
            <a:schemeClr val="accent3">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altLang="zh-CN" sz="1700" kern="1200" dirty="0" smtClean="0"/>
            <a:t>Aristotelian</a:t>
          </a:r>
          <a:endParaRPr lang="en-US" altLang="zh-CN" sz="1700" kern="1200" dirty="0"/>
        </a:p>
      </dsp:txBody>
      <dsp:txXfrm>
        <a:off x="2687773" y="4671"/>
        <a:ext cx="2355577" cy="489600"/>
      </dsp:txXfrm>
    </dsp:sp>
    <dsp:sp modelId="{A53DF326-F41F-47F8-8AC7-4081E3EA4475}">
      <dsp:nvSpPr>
        <dsp:cNvPr id="0" name=""/>
        <dsp:cNvSpPr/>
      </dsp:nvSpPr>
      <dsp:spPr>
        <a:xfrm>
          <a:off x="2687773" y="494271"/>
          <a:ext cx="2355577" cy="2603032"/>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altLang="zh-CN" sz="1700" kern="1200" dirty="0" smtClean="0"/>
            <a:t>Happiness:  Virtue &amp; External Goods</a:t>
          </a:r>
          <a:endParaRPr lang="en-US" altLang="zh-CN" sz="1700" kern="1200" dirty="0"/>
        </a:p>
        <a:p>
          <a:pPr marL="171450" lvl="1" indent="-171450" algn="l" defTabSz="755650">
            <a:lnSpc>
              <a:spcPct val="90000"/>
            </a:lnSpc>
            <a:spcBef>
              <a:spcPct val="0"/>
            </a:spcBef>
            <a:spcAft>
              <a:spcPct val="15000"/>
            </a:spcAft>
            <a:buChar char="••"/>
          </a:pPr>
          <a:r>
            <a:rPr lang="en-US" altLang="zh-CN" sz="1700" kern="1200" dirty="0" smtClean="0"/>
            <a:t>Virtue as the realization of reason in contemplation and controlling our irrational appetites.</a:t>
          </a:r>
          <a:endParaRPr lang="en-US" altLang="zh-CN" sz="1700" kern="1200" dirty="0"/>
        </a:p>
        <a:p>
          <a:pPr marL="171450" lvl="1" indent="-171450" algn="l" defTabSz="755650">
            <a:lnSpc>
              <a:spcPct val="90000"/>
            </a:lnSpc>
            <a:spcBef>
              <a:spcPct val="0"/>
            </a:spcBef>
            <a:spcAft>
              <a:spcPct val="15000"/>
            </a:spcAft>
            <a:buChar char="••"/>
          </a:pPr>
          <a:r>
            <a:rPr lang="en-US" altLang="zh-CN" sz="1700" kern="1200" dirty="0" smtClean="0"/>
            <a:t>Human happiness is vulnerable to luck and external happenings.</a:t>
          </a:r>
          <a:endParaRPr lang="en-US" altLang="zh-CN" sz="1700" kern="1200" dirty="0"/>
        </a:p>
      </dsp:txBody>
      <dsp:txXfrm>
        <a:off x="2687773" y="494271"/>
        <a:ext cx="2355577" cy="2603032"/>
      </dsp:txXfrm>
    </dsp:sp>
    <dsp:sp modelId="{49F9E13C-6A2F-47C5-995A-8BEB498248C9}">
      <dsp:nvSpPr>
        <dsp:cNvPr id="0" name=""/>
        <dsp:cNvSpPr/>
      </dsp:nvSpPr>
      <dsp:spPr>
        <a:xfrm>
          <a:off x="5373131" y="4671"/>
          <a:ext cx="2355577" cy="489600"/>
        </a:xfrm>
        <a:prstGeom prst="rect">
          <a:avLst/>
        </a:prstGeom>
        <a:gradFill rotWithShape="0">
          <a:gsLst>
            <a:gs pos="0">
              <a:schemeClr val="accent4">
                <a:hueOff val="0"/>
                <a:satOff val="0"/>
                <a:lumOff val="0"/>
                <a:alphaOff val="0"/>
                <a:tint val="80000"/>
                <a:satMod val="107000"/>
                <a:lumMod val="103000"/>
              </a:schemeClr>
            </a:gs>
            <a:gs pos="100000">
              <a:schemeClr val="accent4">
                <a:hueOff val="0"/>
                <a:satOff val="0"/>
                <a:lumOff val="0"/>
                <a:alphaOff val="0"/>
                <a:tint val="82000"/>
                <a:satMod val="109000"/>
                <a:lumMod val="103000"/>
              </a:schemeClr>
            </a:gs>
          </a:gsLst>
          <a:lin ang="5400000" scaled="0"/>
        </a:gradFill>
        <a:ln w="6350" cap="flat" cmpd="sng" algn="ctr">
          <a:solidFill>
            <a:schemeClr val="accent4">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altLang="zh-CN" sz="1700" kern="1200" dirty="0" smtClean="0"/>
            <a:t>Stoic</a:t>
          </a:r>
          <a:endParaRPr lang="en-US" altLang="zh-CN" sz="1700" kern="1200" dirty="0"/>
        </a:p>
      </dsp:txBody>
      <dsp:txXfrm>
        <a:off x="5373131" y="4671"/>
        <a:ext cx="2355577" cy="489600"/>
      </dsp:txXfrm>
    </dsp:sp>
    <dsp:sp modelId="{6EFFA00C-4448-42E8-9651-D0445E985383}">
      <dsp:nvSpPr>
        <dsp:cNvPr id="0" name=""/>
        <dsp:cNvSpPr/>
      </dsp:nvSpPr>
      <dsp:spPr>
        <a:xfrm>
          <a:off x="5373131" y="494271"/>
          <a:ext cx="2355577" cy="2603032"/>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altLang="zh-CN" sz="1700" kern="1200" dirty="0" smtClean="0"/>
            <a:t>Happiness: Virtue alone.</a:t>
          </a:r>
          <a:endParaRPr lang="en-US" altLang="zh-CN" sz="1700" kern="1200" dirty="0"/>
        </a:p>
        <a:p>
          <a:pPr marL="171450" lvl="1" indent="-171450" algn="l" defTabSz="755650">
            <a:lnSpc>
              <a:spcPct val="90000"/>
            </a:lnSpc>
            <a:spcBef>
              <a:spcPct val="0"/>
            </a:spcBef>
            <a:spcAft>
              <a:spcPct val="15000"/>
            </a:spcAft>
            <a:buChar char="••"/>
          </a:pPr>
          <a:r>
            <a:rPr lang="en-US" altLang="zh-CN" sz="1700" kern="1200" dirty="0" smtClean="0"/>
            <a:t>Virtue is understood as rational self-government—forming the right judgments.</a:t>
          </a:r>
          <a:endParaRPr lang="en-US" altLang="zh-CN" sz="1700" kern="1200" dirty="0"/>
        </a:p>
        <a:p>
          <a:pPr marL="171450" lvl="1" indent="-171450" algn="l" defTabSz="755650">
            <a:lnSpc>
              <a:spcPct val="90000"/>
            </a:lnSpc>
            <a:spcBef>
              <a:spcPct val="0"/>
            </a:spcBef>
            <a:spcAft>
              <a:spcPct val="15000"/>
            </a:spcAft>
            <a:buChar char="••"/>
          </a:pPr>
          <a:r>
            <a:rPr lang="en-US" altLang="zh-CN" sz="1700" kern="1200" dirty="0" smtClean="0"/>
            <a:t>Human happiness is always within our grasp and is immune to luck.</a:t>
          </a:r>
          <a:endParaRPr lang="en-US" altLang="zh-CN" sz="1700" kern="1200" dirty="0"/>
        </a:p>
      </dsp:txBody>
      <dsp:txXfrm>
        <a:off x="5373131" y="494271"/>
        <a:ext cx="2355577" cy="26030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1F51A-617C-4425-A417-B01F5FEB3204}">
      <dsp:nvSpPr>
        <dsp:cNvPr id="0" name=""/>
        <dsp:cNvSpPr/>
      </dsp:nvSpPr>
      <dsp:spPr>
        <a:xfrm>
          <a:off x="191583" y="501503"/>
          <a:ext cx="4570041" cy="142813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7326" tIns="129540" rIns="129540" bIns="129540" numCol="1" spcCol="1270" anchor="ctr" anchorCtr="0">
          <a:noAutofit/>
        </a:bodyPr>
        <a:lstStyle/>
        <a:p>
          <a:pPr lvl="0" algn="l" defTabSz="1511300">
            <a:lnSpc>
              <a:spcPct val="90000"/>
            </a:lnSpc>
            <a:spcBef>
              <a:spcPct val="0"/>
            </a:spcBef>
            <a:spcAft>
              <a:spcPct val="35000"/>
            </a:spcAft>
          </a:pPr>
          <a:r>
            <a:rPr lang="en-US" sz="3400" kern="1200" dirty="0" smtClean="0"/>
            <a:t>Soren Kierkegaard (1813-1855)</a:t>
          </a:r>
          <a:endParaRPr lang="en-US" sz="3400" kern="1200" dirty="0"/>
        </a:p>
      </dsp:txBody>
      <dsp:txXfrm>
        <a:off x="191583" y="501503"/>
        <a:ext cx="4570041" cy="1428138"/>
      </dsp:txXfrm>
    </dsp:sp>
    <dsp:sp modelId="{A6B76ADD-5DA0-40CB-B19E-9480AADB1ABF}">
      <dsp:nvSpPr>
        <dsp:cNvPr id="0" name=""/>
        <dsp:cNvSpPr/>
      </dsp:nvSpPr>
      <dsp:spPr>
        <a:xfrm>
          <a:off x="1164" y="295216"/>
          <a:ext cx="999696" cy="149954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CF19C1-270A-4F77-A3A7-1871D3D63FE4}">
      <dsp:nvSpPr>
        <dsp:cNvPr id="0" name=""/>
        <dsp:cNvSpPr/>
      </dsp:nvSpPr>
      <dsp:spPr>
        <a:xfrm>
          <a:off x="5149055" y="501503"/>
          <a:ext cx="4570041" cy="142813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7326" tIns="129540" rIns="129540" bIns="129540" numCol="1" spcCol="1270" anchor="ctr" anchorCtr="0">
          <a:noAutofit/>
        </a:bodyPr>
        <a:lstStyle/>
        <a:p>
          <a:pPr lvl="0" algn="l" defTabSz="1511300">
            <a:lnSpc>
              <a:spcPct val="90000"/>
            </a:lnSpc>
            <a:spcBef>
              <a:spcPct val="0"/>
            </a:spcBef>
            <a:spcAft>
              <a:spcPct val="35000"/>
            </a:spcAft>
          </a:pPr>
          <a:r>
            <a:rPr lang="en-US" sz="3400" kern="1200" dirty="0" smtClean="0"/>
            <a:t>Martin Heidegger (1889-1976)</a:t>
          </a:r>
          <a:endParaRPr lang="en-US" sz="3400" kern="1200" dirty="0"/>
        </a:p>
      </dsp:txBody>
      <dsp:txXfrm>
        <a:off x="5149055" y="501503"/>
        <a:ext cx="4570041" cy="1428138"/>
      </dsp:txXfrm>
    </dsp:sp>
    <dsp:sp modelId="{66672AA9-399B-4694-A3DC-108FCCEE91FA}">
      <dsp:nvSpPr>
        <dsp:cNvPr id="0" name=""/>
        <dsp:cNvSpPr/>
      </dsp:nvSpPr>
      <dsp:spPr>
        <a:xfrm>
          <a:off x="4958636" y="295216"/>
          <a:ext cx="999696" cy="149954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AA49EF-4269-4BCF-89A9-E35FB8B51623}">
      <dsp:nvSpPr>
        <dsp:cNvPr id="0" name=""/>
        <dsp:cNvSpPr/>
      </dsp:nvSpPr>
      <dsp:spPr>
        <a:xfrm>
          <a:off x="191583" y="2299370"/>
          <a:ext cx="4570041" cy="142813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7326" tIns="129540" rIns="129540" bIns="129540" numCol="1" spcCol="1270" anchor="ctr" anchorCtr="0">
          <a:noAutofit/>
        </a:bodyPr>
        <a:lstStyle/>
        <a:p>
          <a:pPr lvl="0" algn="l" defTabSz="1511300">
            <a:lnSpc>
              <a:spcPct val="90000"/>
            </a:lnSpc>
            <a:spcBef>
              <a:spcPct val="0"/>
            </a:spcBef>
            <a:spcAft>
              <a:spcPct val="35000"/>
            </a:spcAft>
          </a:pPr>
          <a:r>
            <a:rPr lang="en-US" sz="3400" kern="1200" dirty="0" smtClean="0"/>
            <a:t>Friedrich Nietzsche (1844-1900)</a:t>
          </a:r>
          <a:endParaRPr lang="en-US" sz="3400" kern="1200" dirty="0"/>
        </a:p>
      </dsp:txBody>
      <dsp:txXfrm>
        <a:off x="191583" y="2299370"/>
        <a:ext cx="4570041" cy="1428138"/>
      </dsp:txXfrm>
    </dsp:sp>
    <dsp:sp modelId="{B1AD50D6-5A1A-4EE0-A103-EA392A15C55B}">
      <dsp:nvSpPr>
        <dsp:cNvPr id="0" name=""/>
        <dsp:cNvSpPr/>
      </dsp:nvSpPr>
      <dsp:spPr>
        <a:xfrm>
          <a:off x="1164" y="2093083"/>
          <a:ext cx="999696" cy="149954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7DB4E1-4C99-4B28-9DA6-469610F67DDB}">
      <dsp:nvSpPr>
        <dsp:cNvPr id="0" name=""/>
        <dsp:cNvSpPr/>
      </dsp:nvSpPr>
      <dsp:spPr>
        <a:xfrm>
          <a:off x="5149055" y="2299370"/>
          <a:ext cx="4570041" cy="142813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7326" tIns="129540" rIns="129540" bIns="129540" numCol="1" spcCol="1270" anchor="ctr" anchorCtr="0">
          <a:noAutofit/>
        </a:bodyPr>
        <a:lstStyle/>
        <a:p>
          <a:pPr lvl="0" algn="l" defTabSz="1511300">
            <a:lnSpc>
              <a:spcPct val="90000"/>
            </a:lnSpc>
            <a:spcBef>
              <a:spcPct val="0"/>
            </a:spcBef>
            <a:spcAft>
              <a:spcPct val="35000"/>
            </a:spcAft>
          </a:pPr>
          <a:r>
            <a:rPr lang="en-US" sz="3400" kern="1200" dirty="0" smtClean="0"/>
            <a:t>Jean-Paul Sartre (1905-1980)</a:t>
          </a:r>
          <a:endParaRPr lang="en-US" sz="3400" kern="1200" dirty="0"/>
        </a:p>
      </dsp:txBody>
      <dsp:txXfrm>
        <a:off x="5149055" y="2299370"/>
        <a:ext cx="4570041" cy="1428138"/>
      </dsp:txXfrm>
    </dsp:sp>
    <dsp:sp modelId="{8E8272B9-6121-49EB-A289-495A1BFC8041}">
      <dsp:nvSpPr>
        <dsp:cNvPr id="0" name=""/>
        <dsp:cNvSpPr/>
      </dsp:nvSpPr>
      <dsp:spPr>
        <a:xfrm>
          <a:off x="4958636" y="2093083"/>
          <a:ext cx="999696" cy="1499545"/>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53614-66AB-244C-AA6E-04F74CA783D5}">
      <dsp:nvSpPr>
        <dsp:cNvPr id="0" name=""/>
        <dsp:cNvSpPr/>
      </dsp:nvSpPr>
      <dsp:spPr>
        <a:xfrm>
          <a:off x="491361" y="10723"/>
          <a:ext cx="3921033" cy="3921033"/>
        </a:xfrm>
        <a:prstGeom prst="ellipse">
          <a:avLst/>
        </a:prstGeom>
        <a:gradFill rotWithShape="0">
          <a:gsLst>
            <a:gs pos="0">
              <a:schemeClr val="accent2">
                <a:alpha val="50000"/>
                <a:hueOff val="0"/>
                <a:satOff val="0"/>
                <a:lumOff val="0"/>
                <a:alphaOff val="0"/>
                <a:tint val="80000"/>
                <a:satMod val="107000"/>
                <a:lumMod val="103000"/>
              </a:schemeClr>
            </a:gs>
            <a:gs pos="100000">
              <a:schemeClr val="accent2">
                <a:alpha val="50000"/>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en-US" sz="2700" kern="1200" dirty="0" smtClean="0"/>
            <a:t>phenomenology</a:t>
          </a:r>
          <a:endParaRPr lang="en-US" sz="2700" kern="1200" dirty="0"/>
        </a:p>
      </dsp:txBody>
      <dsp:txXfrm>
        <a:off x="1038893" y="473097"/>
        <a:ext cx="2260776" cy="2996285"/>
      </dsp:txXfrm>
    </dsp:sp>
    <dsp:sp modelId="{CFFBC3FB-54B2-C445-BDFC-9BA21D593915}">
      <dsp:nvSpPr>
        <dsp:cNvPr id="0" name=""/>
        <dsp:cNvSpPr/>
      </dsp:nvSpPr>
      <dsp:spPr>
        <a:xfrm>
          <a:off x="3317332" y="10723"/>
          <a:ext cx="3921033" cy="3921033"/>
        </a:xfrm>
        <a:prstGeom prst="ellipse">
          <a:avLst/>
        </a:prstGeom>
        <a:gradFill rotWithShape="0">
          <a:gsLst>
            <a:gs pos="0">
              <a:schemeClr val="accent2">
                <a:alpha val="50000"/>
                <a:hueOff val="-10351888"/>
                <a:satOff val="45859"/>
                <a:lumOff val="-16864"/>
                <a:alphaOff val="0"/>
                <a:tint val="80000"/>
                <a:satMod val="107000"/>
                <a:lumMod val="103000"/>
              </a:schemeClr>
            </a:gs>
            <a:gs pos="100000">
              <a:schemeClr val="accent2">
                <a:alpha val="50000"/>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en-US" sz="2700" kern="1200" dirty="0" smtClean="0"/>
            <a:t>existentialism</a:t>
          </a:r>
          <a:endParaRPr lang="en-US" sz="2700" kern="1200" dirty="0"/>
        </a:p>
      </dsp:txBody>
      <dsp:txXfrm>
        <a:off x="4430058" y="473097"/>
        <a:ext cx="2260776" cy="29962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78FBD-AAA5-4B3B-9FBA-DDB6EC6053B1}">
      <dsp:nvSpPr>
        <dsp:cNvPr id="0" name=""/>
        <dsp:cNvSpPr/>
      </dsp:nvSpPr>
      <dsp:spPr>
        <a:xfrm>
          <a:off x="1300" y="689352"/>
          <a:ext cx="1723270" cy="1723270"/>
        </a:xfrm>
        <a:prstGeom prst="ellips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altLang="zh-CN" sz="2500" kern="1200" dirty="0" smtClean="0"/>
            <a:t>Facticity</a:t>
          </a:r>
          <a:endParaRPr lang="en-US" altLang="zh-CN" sz="2500" kern="1200" dirty="0"/>
        </a:p>
      </dsp:txBody>
      <dsp:txXfrm>
        <a:off x="253667" y="941719"/>
        <a:ext cx="1218536" cy="1218536"/>
      </dsp:txXfrm>
    </dsp:sp>
    <dsp:sp modelId="{41230D5D-96C4-4525-9564-51620C8DD3EB}">
      <dsp:nvSpPr>
        <dsp:cNvPr id="0" name=""/>
        <dsp:cNvSpPr/>
      </dsp:nvSpPr>
      <dsp:spPr>
        <a:xfrm>
          <a:off x="1864500" y="1051238"/>
          <a:ext cx="999497" cy="999497"/>
        </a:xfrm>
        <a:prstGeom prst="mathPlus">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altLang="zh-CN" sz="1700" kern="1200"/>
        </a:p>
      </dsp:txBody>
      <dsp:txXfrm>
        <a:off x="1996983" y="1433446"/>
        <a:ext cx="734531" cy="235081"/>
      </dsp:txXfrm>
    </dsp:sp>
    <dsp:sp modelId="{961BCA83-324E-4953-A81F-80D8C836CC1A}">
      <dsp:nvSpPr>
        <dsp:cNvPr id="0" name=""/>
        <dsp:cNvSpPr/>
      </dsp:nvSpPr>
      <dsp:spPr>
        <a:xfrm>
          <a:off x="3003927" y="689352"/>
          <a:ext cx="1723270" cy="1723270"/>
        </a:xfrm>
        <a:prstGeom prst="ellipse">
          <a:avLst/>
        </a:prstGeom>
        <a:gradFill rotWithShape="0">
          <a:gsLst>
            <a:gs pos="0">
              <a:schemeClr val="accent2">
                <a:hueOff val="-5175944"/>
                <a:satOff val="22930"/>
                <a:lumOff val="-8432"/>
                <a:alphaOff val="0"/>
                <a:tint val="80000"/>
                <a:satMod val="107000"/>
                <a:lumMod val="103000"/>
              </a:schemeClr>
            </a:gs>
            <a:gs pos="100000">
              <a:schemeClr val="accent2">
                <a:hueOff val="-5175944"/>
                <a:satOff val="22930"/>
                <a:lumOff val="-8432"/>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endParaRPr lang="en-US" altLang="zh-CN" sz="1500" kern="1200" dirty="0"/>
        </a:p>
      </dsp:txBody>
      <dsp:txXfrm>
        <a:off x="3256294" y="941719"/>
        <a:ext cx="1218536" cy="1218536"/>
      </dsp:txXfrm>
    </dsp:sp>
    <dsp:sp modelId="{9A62A783-5B9D-49F5-981F-E0CEDA4E5B07}">
      <dsp:nvSpPr>
        <dsp:cNvPr id="0" name=""/>
        <dsp:cNvSpPr/>
      </dsp:nvSpPr>
      <dsp:spPr>
        <a:xfrm>
          <a:off x="4867127" y="1051238"/>
          <a:ext cx="999497" cy="999497"/>
        </a:xfrm>
        <a:prstGeom prst="mathEqual">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altLang="zh-CN" sz="2100" kern="1200"/>
        </a:p>
      </dsp:txBody>
      <dsp:txXfrm>
        <a:off x="4999610" y="1257134"/>
        <a:ext cx="734531" cy="587705"/>
      </dsp:txXfrm>
    </dsp:sp>
    <dsp:sp modelId="{E1C1D473-C0F1-4973-B055-E4FD2A25755C}">
      <dsp:nvSpPr>
        <dsp:cNvPr id="0" name=""/>
        <dsp:cNvSpPr/>
      </dsp:nvSpPr>
      <dsp:spPr>
        <a:xfrm>
          <a:off x="6006554" y="689352"/>
          <a:ext cx="1723270" cy="1723270"/>
        </a:xfrm>
        <a:prstGeom prst="ellipse">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altLang="zh-CN" sz="2500" kern="1200" dirty="0" smtClean="0"/>
            <a:t>Situation</a:t>
          </a:r>
          <a:endParaRPr lang="en-US" altLang="zh-CN" sz="2500" kern="1200" dirty="0"/>
        </a:p>
      </dsp:txBody>
      <dsp:txXfrm>
        <a:off x="6258921" y="941719"/>
        <a:ext cx="1218536" cy="121853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31FD5-AAD5-4F7F-B4DC-95B70202F2C5}" type="datetimeFigureOut">
              <a:rPr lang="zh-CN" altLang="en-US" smtClean="0"/>
              <a:t>2018/10/10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18ACB-5F64-4FE0-AEF2-50E65ACBD6F8}" type="slidenum">
              <a:rPr lang="zh-CN" altLang="en-US" smtClean="0"/>
              <a:t>‹#›</a:t>
            </a:fld>
            <a:endParaRPr lang="zh-CN" altLang="en-US"/>
          </a:p>
        </p:txBody>
      </p:sp>
    </p:spTree>
    <p:extLst>
      <p:ext uri="{BB962C8B-B14F-4D97-AF65-F5344CB8AC3E}">
        <p14:creationId xmlns:p14="http://schemas.microsoft.com/office/powerpoint/2010/main" val="325307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10/10/2018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469781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7671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51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10/10/2018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5913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10/10/2018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811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10/10/2018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486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10/10/2018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ltLang="zh-CN" smtClean="0"/>
              <a:t>Click to edit Master title style</a:t>
            </a:r>
            <a:endParaRPr lang="en-US" dirty="0"/>
          </a:p>
        </p:txBody>
      </p:sp>
    </p:spTree>
    <p:extLst>
      <p:ext uri="{BB962C8B-B14F-4D97-AF65-F5344CB8AC3E}">
        <p14:creationId xmlns:p14="http://schemas.microsoft.com/office/powerpoint/2010/main" val="3750485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10/10/2018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4335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10/10/2018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89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10/10/2018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7730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10/10/2018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9457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10/10/2018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332645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Layout" Target="../diagrams/layout10.xml"/><Relationship Id="rId7" Type="http://schemas.openxmlformats.org/officeDocument/2006/relationships/image" Target="../media/image27.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8.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diagramLayout" Target="../diagrams/layout11.xml"/><Relationship Id="rId7" Type="http://schemas.openxmlformats.org/officeDocument/2006/relationships/image" Target="../media/image29.jp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g"/><Relationship Id="rId7" Type="http://schemas.openxmlformats.org/officeDocument/2006/relationships/diagramColors" Target="../diagrams/colors2.xml"/><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jp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philosophy</a:t>
            </a:r>
            <a:br>
              <a:rPr lang="en-US" dirty="0" smtClean="0"/>
            </a:br>
            <a:r>
              <a:rPr lang="en-US" dirty="0" smtClean="0"/>
              <a:t>Lecture </a:t>
            </a:r>
            <a:r>
              <a:rPr lang="en-US" dirty="0"/>
              <a:t>5</a:t>
            </a:r>
          </a:p>
        </p:txBody>
      </p:sp>
      <p:sp>
        <p:nvSpPr>
          <p:cNvPr id="3" name="Subtitle 2"/>
          <p:cNvSpPr>
            <a:spLocks noGrp="1"/>
          </p:cNvSpPr>
          <p:nvPr>
            <p:ph type="subTitle" idx="1"/>
          </p:nvPr>
        </p:nvSpPr>
        <p:spPr>
          <a:xfrm>
            <a:off x="2695194" y="4352544"/>
            <a:ext cx="6801612" cy="1913174"/>
          </a:xfrm>
        </p:spPr>
        <p:txBody>
          <a:bodyPr>
            <a:normAutofit fontScale="92500" lnSpcReduction="10000"/>
          </a:bodyPr>
          <a:lstStyle/>
          <a:p>
            <a:r>
              <a:rPr lang="en-US" dirty="0" smtClean="0"/>
              <a:t>PHI1101</a:t>
            </a:r>
          </a:p>
          <a:p>
            <a:r>
              <a:rPr lang="en-US" dirty="0" smtClean="0"/>
              <a:t>Dr. Lucas Scripter</a:t>
            </a:r>
          </a:p>
          <a:p>
            <a:r>
              <a:rPr lang="en-US" dirty="0" smtClean="0"/>
              <a:t>Lecturer in General Education</a:t>
            </a:r>
          </a:p>
          <a:p>
            <a:r>
              <a:rPr lang="en-US" dirty="0" smtClean="0"/>
              <a:t>School of Humanities and Social Sciences</a:t>
            </a:r>
          </a:p>
          <a:p>
            <a:r>
              <a:rPr lang="en-US" dirty="0" smtClean="0"/>
              <a:t>Chinese University of Hong Kong, Shenzhen</a:t>
            </a:r>
            <a:endParaRPr lang="en-US" dirty="0"/>
          </a:p>
        </p:txBody>
      </p:sp>
    </p:spTree>
    <p:extLst>
      <p:ext uri="{BB962C8B-B14F-4D97-AF65-F5344CB8AC3E}">
        <p14:creationId xmlns:p14="http://schemas.microsoft.com/office/powerpoint/2010/main" val="3219112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Existentialism: the </a:t>
            </a:r>
            <a:r>
              <a:rPr lang="en-US" dirty="0"/>
              <a:t>4</a:t>
            </a:r>
            <a:r>
              <a:rPr lang="en-US" dirty="0" smtClean="0"/>
              <a:t> Major figures</a:t>
            </a:r>
            <a:endParaRPr lang="en-US" dirty="0"/>
          </a:p>
        </p:txBody>
      </p:sp>
      <p:graphicFrame>
        <p:nvGraphicFramePr>
          <p:cNvPr id="4" name="Content Placeholder 3"/>
          <p:cNvGraphicFramePr>
            <a:graphicFrameLocks noGrp="1"/>
          </p:cNvGraphicFramePr>
          <p:nvPr>
            <p:ph idx="1"/>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90435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kierkegaard</a:t>
            </a:r>
            <a:endParaRPr lang="zh-CN" altLang="en-US" dirty="0"/>
          </a:p>
        </p:txBody>
      </p:sp>
      <p:pic>
        <p:nvPicPr>
          <p:cNvPr id="5" name="Content Placeholder 4" descr="Very short fiction summer | MARCUS SPEH | BERLIN"/>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69624" y="2638425"/>
            <a:ext cx="2095015" cy="3101975"/>
          </a:xfrm>
        </p:spPr>
      </p:pic>
      <p:sp>
        <p:nvSpPr>
          <p:cNvPr id="4" name="Content Placeholder 3"/>
          <p:cNvSpPr>
            <a:spLocks noGrp="1"/>
          </p:cNvSpPr>
          <p:nvPr>
            <p:ph sz="half" idx="2"/>
          </p:nvPr>
        </p:nvSpPr>
        <p:spPr>
          <a:xfrm>
            <a:off x="5106321" y="2651274"/>
            <a:ext cx="5502242" cy="3101982"/>
          </a:xfrm>
        </p:spPr>
        <p:txBody>
          <a:bodyPr>
            <a:normAutofit/>
          </a:bodyPr>
          <a:lstStyle/>
          <a:p>
            <a:r>
              <a:rPr lang="en-US" altLang="zh-CN" dirty="0" smtClean="0"/>
              <a:t>Argued that there a different ‘spheres of existence’ in which individuals exist (aesthetic; ethical; religious).</a:t>
            </a:r>
          </a:p>
          <a:p>
            <a:r>
              <a:rPr lang="en-US" altLang="zh-CN" dirty="0" smtClean="0"/>
              <a:t>Criticized Christendom or the Christian Danish society of his day for its passionless practice of religion.</a:t>
            </a:r>
          </a:p>
          <a:p>
            <a:r>
              <a:rPr lang="en-US" altLang="zh-CN" dirty="0" smtClean="0"/>
              <a:t>Interpreted the Christian religion as individuating—calling each individual to make a decision for him/herself alone.</a:t>
            </a:r>
          </a:p>
          <a:p>
            <a:r>
              <a:rPr lang="en-US" altLang="zh-CN" dirty="0" smtClean="0"/>
              <a:t>Argued that becoming a Christian required a ‘leap of faith’ (fideism).</a:t>
            </a:r>
          </a:p>
          <a:p>
            <a:endParaRPr lang="en-US" altLang="zh-CN" dirty="0" smtClean="0"/>
          </a:p>
        </p:txBody>
      </p:sp>
    </p:spTree>
    <p:extLst>
      <p:ext uri="{BB962C8B-B14F-4D97-AF65-F5344CB8AC3E}">
        <p14:creationId xmlns:p14="http://schemas.microsoft.com/office/powerpoint/2010/main" val="1814254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Nietzsche</a:t>
            </a:r>
            <a:endParaRPr lang="zh-CN" altLang="en-US" dirty="0"/>
          </a:p>
        </p:txBody>
      </p:sp>
      <p:sp>
        <p:nvSpPr>
          <p:cNvPr id="3" name="Content Placeholder 2"/>
          <p:cNvSpPr>
            <a:spLocks noGrp="1"/>
          </p:cNvSpPr>
          <p:nvPr>
            <p:ph sz="half" idx="1"/>
          </p:nvPr>
        </p:nvSpPr>
        <p:spPr>
          <a:xfrm>
            <a:off x="1581912" y="2638044"/>
            <a:ext cx="4811762" cy="3101982"/>
          </a:xfrm>
        </p:spPr>
        <p:txBody>
          <a:bodyPr>
            <a:normAutofit fontScale="92500" lnSpcReduction="20000"/>
          </a:bodyPr>
          <a:lstStyle/>
          <a:p>
            <a:r>
              <a:rPr lang="en-US" altLang="zh-CN" sz="2000" dirty="0"/>
              <a:t>Praised Greek culture and saw Socrates as the beginning of the decline of Western culture</a:t>
            </a:r>
            <a:r>
              <a:rPr lang="en-US" altLang="zh-CN" sz="2000" dirty="0" smtClean="0"/>
              <a:t>.</a:t>
            </a:r>
          </a:p>
          <a:p>
            <a:r>
              <a:rPr lang="en-US" altLang="zh-CN" sz="2000" dirty="0" smtClean="0"/>
              <a:t>Criticized Judeo-Christian morality as a ‘slave morality’ rooted in </a:t>
            </a:r>
            <a:r>
              <a:rPr lang="en-US" altLang="zh-CN" sz="2000" i="1" dirty="0" err="1" smtClean="0"/>
              <a:t>ressentiment</a:t>
            </a:r>
            <a:r>
              <a:rPr lang="en-US" altLang="zh-CN" sz="2000" i="1" dirty="0" smtClean="0"/>
              <a:t>. </a:t>
            </a:r>
            <a:r>
              <a:rPr lang="en-US" altLang="zh-CN" sz="2000" dirty="0" smtClean="0"/>
              <a:t>Against this so-called ‘herd morality’ , he praised an ethic of nobility—of powerful, independent individuals.</a:t>
            </a:r>
            <a:endParaRPr lang="en-US" altLang="zh-CN" sz="2000" i="1" dirty="0" smtClean="0"/>
          </a:p>
          <a:p>
            <a:r>
              <a:rPr lang="en-US" altLang="zh-CN" sz="2000" i="1" dirty="0" err="1" smtClean="0"/>
              <a:t>Übermensch</a:t>
            </a:r>
            <a:r>
              <a:rPr lang="en-US" altLang="zh-CN" sz="2000" dirty="0" smtClean="0"/>
              <a:t>—Nietzsche’s idea of the type of creature toward which humanity should aspire</a:t>
            </a:r>
            <a:r>
              <a:rPr lang="en-US" altLang="zh-CN" dirty="0" smtClean="0"/>
              <a:t>.</a:t>
            </a:r>
          </a:p>
          <a:p>
            <a:pPr marL="0" indent="0">
              <a:buNone/>
            </a:pPr>
            <a:endParaRPr lang="en-US" altLang="zh-CN" dirty="0" smtClean="0"/>
          </a:p>
          <a:p>
            <a:endParaRPr lang="zh-CN" altLang="en-US" dirty="0"/>
          </a:p>
        </p:txBody>
      </p:sp>
      <p:pic>
        <p:nvPicPr>
          <p:cNvPr id="5" name="Content Placeholder 4" descr="File:&lt;strong&gt;Nietzsche&lt;/strong&gt;.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72548" y="2638425"/>
            <a:ext cx="2603055" cy="3101975"/>
          </a:xfrm>
        </p:spPr>
      </p:pic>
      <p:sp>
        <p:nvSpPr>
          <p:cNvPr id="6" name="Rectangle 5"/>
          <p:cNvSpPr/>
          <p:nvPr/>
        </p:nvSpPr>
        <p:spPr>
          <a:xfrm>
            <a:off x="7030410" y="5741861"/>
            <a:ext cx="2887329" cy="338554"/>
          </a:xfrm>
          <a:prstGeom prst="rect">
            <a:avLst/>
          </a:prstGeom>
        </p:spPr>
        <p:txBody>
          <a:bodyPr wrap="none">
            <a:spAutoFit/>
          </a:bodyPr>
          <a:lstStyle/>
          <a:p>
            <a:r>
              <a:rPr lang="en-US" altLang="zh-CN" sz="1600" dirty="0"/>
              <a:t>Friedrich Nietzsche (1844-1900)</a:t>
            </a:r>
            <a:endParaRPr lang="en-US" altLang="zh-CN" sz="1600" dirty="0">
              <a:effectLst/>
            </a:endParaRPr>
          </a:p>
        </p:txBody>
      </p:sp>
    </p:spTree>
    <p:extLst>
      <p:ext uri="{BB962C8B-B14F-4D97-AF65-F5344CB8AC3E}">
        <p14:creationId xmlns:p14="http://schemas.microsoft.com/office/powerpoint/2010/main" val="5100216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Heidegger</a:t>
            </a:r>
            <a:endParaRPr lang="zh-CN" altLang="en-US" dirty="0"/>
          </a:p>
        </p:txBody>
      </p:sp>
      <p:sp>
        <p:nvSpPr>
          <p:cNvPr id="3" name="Content Placeholder 2"/>
          <p:cNvSpPr>
            <a:spLocks noGrp="1"/>
          </p:cNvSpPr>
          <p:nvPr>
            <p:ph sz="half" idx="1"/>
          </p:nvPr>
        </p:nvSpPr>
        <p:spPr/>
        <p:txBody>
          <a:bodyPr/>
          <a:lstStyle/>
          <a:p>
            <a:r>
              <a:rPr lang="en-US" altLang="zh-CN" dirty="0" smtClean="0"/>
              <a:t>His major early work </a:t>
            </a:r>
            <a:r>
              <a:rPr lang="en-US" altLang="zh-CN" i="1" dirty="0" smtClean="0"/>
              <a:t>Being and Time </a:t>
            </a:r>
            <a:r>
              <a:rPr lang="en-US" altLang="zh-CN" dirty="0" smtClean="0"/>
              <a:t>(</a:t>
            </a:r>
            <a:r>
              <a:rPr lang="en-US" altLang="zh-CN" i="1" dirty="0" err="1" smtClean="0"/>
              <a:t>Sein</a:t>
            </a:r>
            <a:r>
              <a:rPr lang="en-US" altLang="zh-CN" i="1" dirty="0" smtClean="0"/>
              <a:t> und </a:t>
            </a:r>
            <a:r>
              <a:rPr lang="en-US" altLang="zh-CN" i="1" dirty="0" err="1" smtClean="0"/>
              <a:t>Zeit</a:t>
            </a:r>
            <a:r>
              <a:rPr lang="en-US" altLang="zh-CN" dirty="0" smtClean="0"/>
              <a:t>) raised the question of the ‘meaning of being’.</a:t>
            </a:r>
          </a:p>
          <a:p>
            <a:r>
              <a:rPr lang="en-US" altLang="zh-CN" dirty="0" smtClean="0"/>
              <a:t>Analyzed the existential structures of human beings or what he called </a:t>
            </a:r>
            <a:r>
              <a:rPr lang="en-US" altLang="zh-CN" i="1" dirty="0" err="1" smtClean="0"/>
              <a:t>Dasein</a:t>
            </a:r>
            <a:r>
              <a:rPr lang="en-US" altLang="zh-CN" i="1" dirty="0" smtClean="0"/>
              <a:t>.</a:t>
            </a:r>
          </a:p>
          <a:p>
            <a:r>
              <a:rPr lang="en-US" altLang="zh-CN" dirty="0" smtClean="0"/>
              <a:t>Argued that an individual's awareness of his or her own death could jolt her out of a sleepy going-along-with the crowd and enable her to live an authentic existence.</a:t>
            </a:r>
            <a:endParaRPr lang="zh-CN" altLang="en-US" dirty="0"/>
          </a:p>
        </p:txBody>
      </p:sp>
      <p:pic>
        <p:nvPicPr>
          <p:cNvPr id="5" name="Content Placeholder 4" descr="Martin Hajdeger | P.U.L.S.E - Magazin za umetnost i kulturu"/>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8888" y="2860851"/>
            <a:ext cx="4270375" cy="2657122"/>
          </a:xfrm>
        </p:spPr>
      </p:pic>
      <p:sp>
        <p:nvSpPr>
          <p:cNvPr id="6" name="Rectangle 5"/>
          <p:cNvSpPr/>
          <p:nvPr/>
        </p:nvSpPr>
        <p:spPr>
          <a:xfrm>
            <a:off x="6956768" y="5555360"/>
            <a:ext cx="3034613" cy="369332"/>
          </a:xfrm>
          <a:prstGeom prst="rect">
            <a:avLst/>
          </a:prstGeom>
        </p:spPr>
        <p:txBody>
          <a:bodyPr wrap="none">
            <a:spAutoFit/>
          </a:bodyPr>
          <a:lstStyle/>
          <a:p>
            <a:r>
              <a:rPr lang="en-US" altLang="zh-CN" dirty="0"/>
              <a:t>Martin Heidegger (1889-1976)</a:t>
            </a:r>
            <a:endParaRPr lang="en-US" altLang="zh-CN" dirty="0">
              <a:effectLst/>
            </a:endParaRPr>
          </a:p>
        </p:txBody>
      </p:sp>
    </p:spTree>
    <p:extLst>
      <p:ext uri="{BB962C8B-B14F-4D97-AF65-F5344CB8AC3E}">
        <p14:creationId xmlns:p14="http://schemas.microsoft.com/office/powerpoint/2010/main" val="3072113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Sartrean</a:t>
            </a:r>
            <a:r>
              <a:rPr lang="en-US" altLang="zh-CN" dirty="0" smtClean="0"/>
              <a:t> existentialism</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57938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Sartre’s life</a:t>
            </a:r>
            <a:endParaRPr lang="zh-CN" altLang="en-US" dirty="0"/>
          </a:p>
        </p:txBody>
      </p:sp>
      <p:sp>
        <p:nvSpPr>
          <p:cNvPr id="3" name="Content Placeholder 2"/>
          <p:cNvSpPr>
            <a:spLocks noGrp="1"/>
          </p:cNvSpPr>
          <p:nvPr>
            <p:ph sz="half" idx="1"/>
          </p:nvPr>
        </p:nvSpPr>
        <p:spPr>
          <a:xfrm>
            <a:off x="1581912" y="2638044"/>
            <a:ext cx="5569616" cy="3101982"/>
          </a:xfrm>
        </p:spPr>
        <p:txBody>
          <a:bodyPr>
            <a:normAutofit/>
          </a:bodyPr>
          <a:lstStyle/>
          <a:p>
            <a:r>
              <a:rPr lang="en-US" altLang="zh-CN" dirty="0" smtClean="0"/>
              <a:t>Jean Paul Sartre (1905-1980)</a:t>
            </a:r>
            <a:r>
              <a:rPr lang="zh-CN" altLang="en-US" dirty="0" smtClean="0"/>
              <a:t> </a:t>
            </a:r>
            <a:r>
              <a:rPr lang="en-US" altLang="zh-CN" dirty="0" smtClean="0"/>
              <a:t>is perhaps the philosopher most closely associated with ‘existentialism’</a:t>
            </a:r>
          </a:p>
          <a:p>
            <a:r>
              <a:rPr lang="en-US" altLang="zh-CN" dirty="0" smtClean="0"/>
              <a:t>Born into an affluent Bourgeois family whose extended relatives included Albert Schweitzer. </a:t>
            </a:r>
          </a:p>
          <a:p>
            <a:r>
              <a:rPr lang="en-US" altLang="zh-CN" dirty="0" smtClean="0"/>
              <a:t>Attended the </a:t>
            </a:r>
            <a:r>
              <a:rPr lang="en-US" altLang="zh-CN" dirty="0" err="1" smtClean="0"/>
              <a:t>Ecole</a:t>
            </a:r>
            <a:r>
              <a:rPr lang="en-US" altLang="zh-CN" dirty="0" smtClean="0"/>
              <a:t> </a:t>
            </a:r>
            <a:r>
              <a:rPr lang="en-US" altLang="zh-CN" dirty="0" err="1" smtClean="0"/>
              <a:t>Normale</a:t>
            </a:r>
            <a:endParaRPr lang="en-US" altLang="zh-CN" dirty="0" smtClean="0"/>
          </a:p>
          <a:p>
            <a:r>
              <a:rPr lang="en-US" altLang="zh-CN" dirty="0" smtClean="0"/>
              <a:t>Long-time partner with French existentialist Simone De Beauvoir</a:t>
            </a:r>
          </a:p>
          <a:p>
            <a:r>
              <a:rPr lang="en-US" altLang="zh-CN" dirty="0" smtClean="0"/>
              <a:t>Former prisoner of war in Germany; involved in French underground during the occupation.</a:t>
            </a:r>
          </a:p>
        </p:txBody>
      </p:sp>
      <p:pic>
        <p:nvPicPr>
          <p:cNvPr id="5" name="Content Placeholder 4" descr="Jean-Paul &lt;strong&gt;Sartre&lt;/strong&gt;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51528" y="2638425"/>
            <a:ext cx="2645094" cy="3101975"/>
          </a:xfrm>
        </p:spPr>
      </p:pic>
    </p:spTree>
    <p:extLst>
      <p:ext uri="{BB962C8B-B14F-4D97-AF65-F5344CB8AC3E}">
        <p14:creationId xmlns:p14="http://schemas.microsoft.com/office/powerpoint/2010/main" val="41621499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Sartre’s Major Works</a:t>
            </a:r>
            <a:endParaRPr lang="zh-CN" altLang="en-US" dirty="0"/>
          </a:p>
        </p:txBody>
      </p:sp>
      <p:sp>
        <p:nvSpPr>
          <p:cNvPr id="3" name="Content Placeholder 2"/>
          <p:cNvSpPr>
            <a:spLocks noGrp="1"/>
          </p:cNvSpPr>
          <p:nvPr>
            <p:ph sz="half" idx="1"/>
          </p:nvPr>
        </p:nvSpPr>
        <p:spPr>
          <a:xfrm>
            <a:off x="2231136" y="2638044"/>
            <a:ext cx="5497423" cy="3101982"/>
          </a:xfrm>
        </p:spPr>
        <p:txBody>
          <a:bodyPr>
            <a:normAutofit fontScale="92500" lnSpcReduction="10000"/>
          </a:bodyPr>
          <a:lstStyle/>
          <a:p>
            <a:pPr lvl="1"/>
            <a:r>
              <a:rPr lang="en-US" altLang="zh-CN" sz="1900" i="1" dirty="0" smtClean="0"/>
              <a:t>Transcendence of the Ego</a:t>
            </a:r>
            <a:r>
              <a:rPr lang="en-US" altLang="zh-CN" sz="1900" dirty="0" smtClean="0"/>
              <a:t> (1937)</a:t>
            </a:r>
          </a:p>
          <a:p>
            <a:pPr lvl="1"/>
            <a:r>
              <a:rPr lang="en-US" altLang="zh-CN" sz="1900" i="1" dirty="0" smtClean="0"/>
              <a:t>Nausea</a:t>
            </a:r>
            <a:r>
              <a:rPr lang="en-US" altLang="zh-CN" sz="1900" dirty="0" smtClean="0"/>
              <a:t> </a:t>
            </a:r>
            <a:r>
              <a:rPr lang="en-US" altLang="zh-CN" sz="1900" dirty="0"/>
              <a:t>(1938)</a:t>
            </a:r>
          </a:p>
          <a:p>
            <a:pPr lvl="1"/>
            <a:r>
              <a:rPr lang="en-US" altLang="zh-CN" sz="1900" i="1" dirty="0"/>
              <a:t>Sketch for a Theory of Emotions </a:t>
            </a:r>
            <a:r>
              <a:rPr lang="en-US" altLang="zh-CN" sz="1900" dirty="0"/>
              <a:t>(1939</a:t>
            </a:r>
            <a:r>
              <a:rPr lang="en-US" altLang="zh-CN" sz="1900" dirty="0" smtClean="0"/>
              <a:t>)</a:t>
            </a:r>
          </a:p>
          <a:p>
            <a:pPr lvl="1"/>
            <a:r>
              <a:rPr lang="en-US" altLang="zh-CN" sz="1900" i="1" dirty="0" smtClean="0"/>
              <a:t>The Imaginary </a:t>
            </a:r>
            <a:r>
              <a:rPr lang="en-US" altLang="zh-CN" sz="1900" dirty="0" smtClean="0"/>
              <a:t>(1940)</a:t>
            </a:r>
            <a:endParaRPr lang="en-US" altLang="zh-CN" sz="1900" dirty="0"/>
          </a:p>
          <a:p>
            <a:pPr lvl="1"/>
            <a:r>
              <a:rPr lang="en-US" altLang="zh-CN" sz="1900" i="1" dirty="0"/>
              <a:t>Being and Nothingness </a:t>
            </a:r>
            <a:r>
              <a:rPr lang="en-US" altLang="zh-CN" sz="1900" dirty="0"/>
              <a:t>(1943)</a:t>
            </a:r>
          </a:p>
          <a:p>
            <a:pPr lvl="1"/>
            <a:r>
              <a:rPr lang="en-US" altLang="zh-CN" sz="1900" i="1" dirty="0"/>
              <a:t>No Exit </a:t>
            </a:r>
            <a:r>
              <a:rPr lang="en-US" altLang="zh-CN" sz="1900" dirty="0"/>
              <a:t>(1944)</a:t>
            </a:r>
          </a:p>
          <a:p>
            <a:pPr lvl="1"/>
            <a:r>
              <a:rPr lang="en-US" altLang="zh-CN" sz="1900" i="1" dirty="0"/>
              <a:t>Existentialism is a Humanism </a:t>
            </a:r>
            <a:r>
              <a:rPr lang="en-US" altLang="zh-CN" sz="1900" dirty="0"/>
              <a:t>(1946</a:t>
            </a:r>
            <a:r>
              <a:rPr lang="en-US" altLang="zh-CN" sz="1900" dirty="0" smtClean="0"/>
              <a:t>)</a:t>
            </a:r>
          </a:p>
          <a:p>
            <a:pPr lvl="1"/>
            <a:r>
              <a:rPr lang="en-US" altLang="zh-CN" sz="1900" i="1" dirty="0" smtClean="0"/>
              <a:t>Critique of Dialectical Reason </a:t>
            </a:r>
            <a:r>
              <a:rPr lang="en-US" altLang="zh-CN" sz="1900" dirty="0" smtClean="0"/>
              <a:t>(1960, 1985)</a:t>
            </a:r>
          </a:p>
          <a:p>
            <a:pPr lvl="1"/>
            <a:endParaRPr lang="en-US" altLang="zh-CN" dirty="0"/>
          </a:p>
          <a:p>
            <a:endParaRPr lang="zh-CN" altLang="en-US" dirty="0"/>
          </a:p>
        </p:txBody>
      </p:sp>
      <p:pic>
        <p:nvPicPr>
          <p:cNvPr id="5" name="Content Placeholder 4" descr="A Compendium of Smoking Writers, Mostly Bertrand Russell Edition – jaydinitto.com"/>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07084" y="2638044"/>
            <a:ext cx="2053780" cy="3125318"/>
          </a:xfrm>
        </p:spPr>
      </p:pic>
    </p:spTree>
    <p:extLst>
      <p:ext uri="{BB962C8B-B14F-4D97-AF65-F5344CB8AC3E}">
        <p14:creationId xmlns:p14="http://schemas.microsoft.com/office/powerpoint/2010/main" val="148363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Sartre’s Phenomenology</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468697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Background: </a:t>
            </a:r>
            <a:br>
              <a:rPr lang="en-US" altLang="zh-CN" dirty="0" smtClean="0"/>
            </a:br>
            <a:r>
              <a:rPr lang="en-US" altLang="zh-CN" dirty="0" smtClean="0"/>
              <a:t>Husserl’s phenomenology</a:t>
            </a:r>
            <a:endParaRPr lang="zh-CN" altLang="en-US" dirty="0"/>
          </a:p>
        </p:txBody>
      </p:sp>
      <p:pic>
        <p:nvPicPr>
          <p:cNvPr id="5" name="Content Placeholder 4" descr="Edmund &lt;strong&gt;Husserl&lt;/strong&gt;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95655" y="2638425"/>
            <a:ext cx="2156841" cy="3101975"/>
          </a:xfrm>
        </p:spPr>
      </p:pic>
      <p:sp>
        <p:nvSpPr>
          <p:cNvPr id="6" name="Rectangle 5"/>
          <p:cNvSpPr/>
          <p:nvPr/>
        </p:nvSpPr>
        <p:spPr>
          <a:xfrm>
            <a:off x="7162049" y="5740026"/>
            <a:ext cx="2624052" cy="338554"/>
          </a:xfrm>
          <a:prstGeom prst="rect">
            <a:avLst/>
          </a:prstGeom>
        </p:spPr>
        <p:txBody>
          <a:bodyPr wrap="none">
            <a:spAutoFit/>
          </a:bodyPr>
          <a:lstStyle/>
          <a:p>
            <a:r>
              <a:rPr lang="en-US" altLang="zh-CN" sz="1600" dirty="0"/>
              <a:t>Edmund Husserl (1859-1938)</a:t>
            </a:r>
            <a:endParaRPr lang="en-US" altLang="zh-CN" sz="1600" dirty="0">
              <a:effectLst/>
            </a:endParaRPr>
          </a:p>
        </p:txBody>
      </p:sp>
      <p:sp>
        <p:nvSpPr>
          <p:cNvPr id="8" name="Content Placeholder 7"/>
          <p:cNvSpPr>
            <a:spLocks noGrp="1"/>
          </p:cNvSpPr>
          <p:nvPr>
            <p:ph sz="half" idx="1"/>
          </p:nvPr>
        </p:nvSpPr>
        <p:spPr>
          <a:xfrm>
            <a:off x="1581912" y="2638044"/>
            <a:ext cx="5138322" cy="3474126"/>
          </a:xfrm>
        </p:spPr>
        <p:txBody>
          <a:bodyPr>
            <a:normAutofit fontScale="92500" lnSpcReduction="20000"/>
          </a:bodyPr>
          <a:lstStyle/>
          <a:p>
            <a:pPr marL="0" indent="0">
              <a:buNone/>
            </a:pPr>
            <a:r>
              <a:rPr lang="en-US" altLang="zh-CN" sz="2000" b="1" dirty="0" smtClean="0"/>
              <a:t>Central Ideas of Phenomenology:</a:t>
            </a:r>
          </a:p>
          <a:p>
            <a:r>
              <a:rPr lang="en-US" altLang="zh-CN" sz="2000" i="1" dirty="0" smtClean="0"/>
              <a:t>“To the things themselves”</a:t>
            </a:r>
          </a:p>
          <a:p>
            <a:r>
              <a:rPr lang="en-US" altLang="zh-CN" sz="2000" i="1" dirty="0" smtClean="0"/>
              <a:t>Intentionality</a:t>
            </a:r>
            <a:r>
              <a:rPr lang="en-US" altLang="zh-CN" sz="2000" dirty="0" smtClean="0"/>
              <a:t>: all consciousness is consciousness </a:t>
            </a:r>
            <a:r>
              <a:rPr lang="en-US" altLang="zh-CN" sz="2000" i="1" dirty="0" smtClean="0"/>
              <a:t>of</a:t>
            </a:r>
            <a:r>
              <a:rPr lang="en-US" altLang="zh-CN" sz="2000" dirty="0" smtClean="0"/>
              <a:t> something—it is directed at an object.</a:t>
            </a:r>
          </a:p>
          <a:p>
            <a:r>
              <a:rPr lang="en-US" altLang="zh-CN" sz="2000" i="1" dirty="0"/>
              <a:t>Phenomenological Reduction</a:t>
            </a:r>
            <a:r>
              <a:rPr lang="en-US" altLang="zh-CN" sz="2000" dirty="0"/>
              <a:t>: Phenomenology </a:t>
            </a:r>
            <a:r>
              <a:rPr lang="en-US" altLang="zh-CN" sz="2000" i="1" dirty="0"/>
              <a:t>brackets</a:t>
            </a:r>
            <a:r>
              <a:rPr lang="en-US" altLang="zh-CN" sz="2000" dirty="0"/>
              <a:t> the question of the existence of the world beyond consciousness—it focuses just on how things </a:t>
            </a:r>
            <a:r>
              <a:rPr lang="en-US" altLang="zh-CN" sz="2000" dirty="0" smtClean="0"/>
              <a:t>appear </a:t>
            </a:r>
            <a:r>
              <a:rPr lang="en-US" altLang="zh-CN" sz="2000" dirty="0"/>
              <a:t>to us</a:t>
            </a:r>
            <a:r>
              <a:rPr lang="en-US" altLang="zh-CN" sz="2000" dirty="0" smtClean="0"/>
              <a:t>.</a:t>
            </a:r>
            <a:endParaRPr lang="en-US" altLang="zh-CN" sz="2000" dirty="0"/>
          </a:p>
          <a:p>
            <a:r>
              <a:rPr lang="en-US" altLang="zh-CN" sz="2000" dirty="0" smtClean="0"/>
              <a:t>Phenomenology adopts a </a:t>
            </a:r>
            <a:r>
              <a:rPr lang="en-US" altLang="zh-CN" sz="2000" i="1" dirty="0" smtClean="0"/>
              <a:t>descriptive methodology</a:t>
            </a:r>
            <a:r>
              <a:rPr lang="en-US" altLang="zh-CN" sz="2000" dirty="0" smtClean="0"/>
              <a:t>. It argues by providing a rich description of how certain phenomena show themselves to consciousness.</a:t>
            </a:r>
          </a:p>
        </p:txBody>
      </p:sp>
    </p:spTree>
    <p:extLst>
      <p:ext uri="{BB962C8B-B14F-4D97-AF65-F5344CB8AC3E}">
        <p14:creationId xmlns:p14="http://schemas.microsoft.com/office/powerpoint/2010/main" val="3225134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Phenomenological existentialism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2094935"/>
              </p:ext>
            </p:extLst>
          </p:nvPr>
        </p:nvGraphicFramePr>
        <p:xfrm>
          <a:off x="2231136" y="2328446"/>
          <a:ext cx="7729728" cy="3942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4900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Three ways of conceiving of philosophy</a:t>
            </a:r>
            <a:endParaRPr lang="zh-CN" altLang="en-US" i="1" dirty="0"/>
          </a:p>
        </p:txBody>
      </p:sp>
      <p:graphicFrame>
        <p:nvGraphicFramePr>
          <p:cNvPr id="6" name="Diagram 5"/>
          <p:cNvGraphicFramePr/>
          <p:nvPr>
            <p:extLst>
              <p:ext uri="{D42A27DB-BD31-4B8C-83A1-F6EECF244321}">
                <p14:modId xmlns:p14="http://schemas.microsoft.com/office/powerpoint/2010/main" val="2101209743"/>
              </p:ext>
            </p:extLst>
          </p:nvPr>
        </p:nvGraphicFramePr>
        <p:xfrm>
          <a:off x="2118498" y="2755557"/>
          <a:ext cx="8128000" cy="3459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File:&lt;strong&gt;Checkmark&lt;/strong&gt; green.svg - Wikimedia Comm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7514" y="3877635"/>
            <a:ext cx="1400946" cy="1215736"/>
          </a:xfrm>
          <a:prstGeom prst="rect">
            <a:avLst/>
          </a:prstGeom>
        </p:spPr>
      </p:pic>
    </p:spTree>
    <p:extLst>
      <p:ext uri="{BB962C8B-B14F-4D97-AF65-F5344CB8AC3E}">
        <p14:creationId xmlns:p14="http://schemas.microsoft.com/office/powerpoint/2010/main" val="303290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Discussion question:</a:t>
            </a:r>
            <a:endParaRPr lang="zh-CN" altLang="en-US" dirty="0"/>
          </a:p>
        </p:txBody>
      </p:sp>
      <p:sp>
        <p:nvSpPr>
          <p:cNvPr id="3" name="Content Placeholder 2"/>
          <p:cNvSpPr>
            <a:spLocks noGrp="1"/>
          </p:cNvSpPr>
          <p:nvPr>
            <p:ph idx="1"/>
          </p:nvPr>
        </p:nvSpPr>
        <p:spPr/>
        <p:txBody>
          <a:bodyPr>
            <a:normAutofit/>
          </a:bodyPr>
          <a:lstStyle/>
          <a:p>
            <a:r>
              <a:rPr lang="en-US" altLang="zh-CN" sz="2800" dirty="0" smtClean="0"/>
              <a:t>Think about your self.</a:t>
            </a:r>
          </a:p>
          <a:p>
            <a:r>
              <a:rPr lang="en-US" altLang="zh-CN" sz="2800" dirty="0" smtClean="0"/>
              <a:t>What are you thinking about?</a:t>
            </a:r>
            <a:endParaRPr lang="zh-CN" altLang="en-US" sz="2800" dirty="0"/>
          </a:p>
        </p:txBody>
      </p:sp>
      <p:pic>
        <p:nvPicPr>
          <p:cNvPr id="4" name="Content Placeholder 4" descr="File:Emblem-&lt;strong&gt;person&lt;/strong&gt;-blue.svg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9297" y="4365664"/>
            <a:ext cx="2082900" cy="2082900"/>
          </a:xfrm>
          <a:prstGeom prst="rect">
            <a:avLst/>
          </a:prstGeom>
        </p:spPr>
      </p:pic>
      <p:sp>
        <p:nvSpPr>
          <p:cNvPr id="5" name="Circular Arrow 4"/>
          <p:cNvSpPr/>
          <p:nvPr/>
        </p:nvSpPr>
        <p:spPr>
          <a:xfrm>
            <a:off x="7109438" y="2437034"/>
            <a:ext cx="2210670" cy="3559339"/>
          </a:xfrm>
          <a:prstGeom prst="circularArrow">
            <a:avLst>
              <a:gd name="adj1" fmla="val 12500"/>
              <a:gd name="adj2" fmla="val 1142319"/>
              <a:gd name="adj3" fmla="val 20457681"/>
              <a:gd name="adj4" fmla="val 5311371"/>
              <a:gd name="adj5" fmla="val 12500"/>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8728819" y="3846819"/>
            <a:ext cx="737702" cy="1862048"/>
          </a:xfrm>
          <a:prstGeom prst="rect">
            <a:avLst/>
          </a:prstGeom>
        </p:spPr>
        <p:txBody>
          <a:bodyPr wrap="none">
            <a:spAutoFit/>
          </a:bodyPr>
          <a:lstStyle/>
          <a:p>
            <a:pPr algn="ctr"/>
            <a:r>
              <a:rPr lang="en-US" sz="115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115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2415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pre-reflective consciousness</a:t>
            </a:r>
            <a:endParaRPr lang="zh-CN" altLang="en-US" dirty="0"/>
          </a:p>
        </p:txBody>
      </p:sp>
      <p:pic>
        <p:nvPicPr>
          <p:cNvPr id="7" name="Content Placeholder 6" descr="American Adobo: The Fight for the Philippines – Ed Method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72921" y="2638426"/>
            <a:ext cx="2985106" cy="2221674"/>
          </a:xfrm>
        </p:spPr>
      </p:pic>
      <p:sp>
        <p:nvSpPr>
          <p:cNvPr id="6" name="Content Placeholder 5"/>
          <p:cNvSpPr>
            <a:spLocks noGrp="1"/>
          </p:cNvSpPr>
          <p:nvPr>
            <p:ph sz="half" idx="1"/>
          </p:nvPr>
        </p:nvSpPr>
        <p:spPr>
          <a:xfrm>
            <a:off x="1581912" y="2638044"/>
            <a:ext cx="5695710" cy="3101982"/>
          </a:xfrm>
        </p:spPr>
        <p:txBody>
          <a:bodyPr>
            <a:normAutofit lnSpcReduction="10000"/>
          </a:bodyPr>
          <a:lstStyle/>
          <a:p>
            <a:r>
              <a:rPr lang="en-US" altLang="zh-CN" dirty="0" smtClean="0"/>
              <a:t>Sartre distinguishes </a:t>
            </a:r>
            <a:r>
              <a:rPr lang="en-US" altLang="zh-CN" i="1" dirty="0" smtClean="0"/>
              <a:t>Reflective Consciousness</a:t>
            </a:r>
            <a:r>
              <a:rPr lang="en-US" altLang="zh-CN" dirty="0" smtClean="0"/>
              <a:t> from </a:t>
            </a:r>
            <a:r>
              <a:rPr lang="en-US" altLang="zh-CN" i="1" dirty="0" smtClean="0"/>
              <a:t>Pre-Reflective Consciousness</a:t>
            </a:r>
            <a:r>
              <a:rPr lang="en-US" altLang="zh-CN" dirty="0" smtClean="0"/>
              <a:t>.</a:t>
            </a:r>
          </a:p>
          <a:p>
            <a:r>
              <a:rPr lang="en-US" altLang="zh-CN" dirty="0" smtClean="0"/>
              <a:t>In our pre-reflective consciousness, Sartre thinks that our intentionality </a:t>
            </a:r>
            <a:r>
              <a:rPr lang="en-US" altLang="zh-CN" dirty="0"/>
              <a:t>directed at objects is accompanied by an implicit awareness of one’s self (what Sartre calls “non-positional” awareness</a:t>
            </a:r>
            <a:r>
              <a:rPr lang="en-US" altLang="zh-CN" dirty="0" smtClean="0"/>
              <a:t>)</a:t>
            </a:r>
          </a:p>
          <a:p>
            <a:r>
              <a:rPr lang="en-US" altLang="zh-CN" dirty="0" smtClean="0"/>
              <a:t>Sartre is trying to draw our attention to our self-awareness that is implicitly present in all other transcendent acts of consciousness.</a:t>
            </a:r>
          </a:p>
          <a:p>
            <a:r>
              <a:rPr lang="en-US" altLang="zh-CN" dirty="0" smtClean="0"/>
              <a:t>Example: awareness in counting (BN2, p 13)</a:t>
            </a:r>
            <a:endParaRPr lang="en-US" altLang="zh-CN" dirty="0"/>
          </a:p>
          <a:p>
            <a:endParaRPr lang="zh-CN" altLang="en-US" dirty="0"/>
          </a:p>
        </p:txBody>
      </p:sp>
    </p:spTree>
    <p:extLst>
      <p:ext uri="{BB962C8B-B14F-4D97-AF65-F5344CB8AC3E}">
        <p14:creationId xmlns:p14="http://schemas.microsoft.com/office/powerpoint/2010/main" val="2036794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consciousness</a:t>
            </a:r>
            <a:endParaRPr lang="zh-CN" altLang="en-US" dirty="0"/>
          </a:p>
        </p:txBody>
      </p:sp>
      <p:sp>
        <p:nvSpPr>
          <p:cNvPr id="3" name="Content Placeholder 2"/>
          <p:cNvSpPr>
            <a:spLocks noGrp="1"/>
          </p:cNvSpPr>
          <p:nvPr>
            <p:ph idx="1"/>
          </p:nvPr>
        </p:nvSpPr>
        <p:spPr/>
        <p:txBody>
          <a:bodyPr/>
          <a:lstStyle/>
          <a:p>
            <a:r>
              <a:rPr lang="en-US" altLang="zh-CN" dirty="0" smtClean="0"/>
              <a:t>“All consciousness is consciousness </a:t>
            </a:r>
            <a:r>
              <a:rPr lang="en-US" altLang="zh-CN" i="1" dirty="0" smtClean="0"/>
              <a:t>of </a:t>
            </a:r>
            <a:r>
              <a:rPr lang="en-US" altLang="zh-CN" dirty="0" smtClean="0"/>
              <a:t> something. This means that transcendence is the constitutive structure of consciousness; that is, that consciousness is born </a:t>
            </a:r>
            <a:r>
              <a:rPr lang="en-US" altLang="zh-CN" i="1" dirty="0" smtClean="0"/>
              <a:t>supported</a:t>
            </a:r>
            <a:r>
              <a:rPr lang="en-US" altLang="zh-CN" dirty="0" smtClean="0"/>
              <a:t> by a being which is not itself.” (BN2, p. 23)</a:t>
            </a:r>
            <a:endParaRPr lang="zh-CN" altLang="en-US" dirty="0"/>
          </a:p>
        </p:txBody>
      </p:sp>
      <p:sp>
        <p:nvSpPr>
          <p:cNvPr id="4" name="Cloud Callout 3"/>
          <p:cNvSpPr/>
          <p:nvPr/>
        </p:nvSpPr>
        <p:spPr>
          <a:xfrm>
            <a:off x="4021607" y="4096009"/>
            <a:ext cx="1565754" cy="939452"/>
          </a:xfrm>
          <a:prstGeom prst="cloudCallout">
            <a:avLst>
              <a:gd name="adj1" fmla="val -30433"/>
              <a:gd name="adj2" fmla="val 85167"/>
            </a:avLst>
          </a:prstGeom>
          <a:solidFill>
            <a:srgbClr val="CCFFFF"/>
          </a:solidFill>
          <a:ln>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ight Arrow 4"/>
          <p:cNvSpPr/>
          <p:nvPr/>
        </p:nvSpPr>
        <p:spPr>
          <a:xfrm>
            <a:off x="5906399" y="4396633"/>
            <a:ext cx="1152394" cy="338203"/>
          </a:xfrm>
          <a:prstGeom prst="rightArrow">
            <a:avLst/>
          </a:prstGeom>
          <a:solidFill>
            <a:schemeClr val="tx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5" descr="&lt;strong&gt;Object&lt;/strong&gt; Desktop - Wikipedia, the free encyclo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831" y="3819459"/>
            <a:ext cx="1695450" cy="2200275"/>
          </a:xfrm>
          <a:prstGeom prst="rect">
            <a:avLst/>
          </a:prstGeom>
        </p:spPr>
      </p:pic>
    </p:spTree>
    <p:extLst>
      <p:ext uri="{BB962C8B-B14F-4D97-AF65-F5344CB8AC3E}">
        <p14:creationId xmlns:p14="http://schemas.microsoft.com/office/powerpoint/2010/main" val="1871729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sz="2000" dirty="0" smtClean="0"/>
              <a:t>Being-in-itself (</a:t>
            </a:r>
            <a:r>
              <a:rPr lang="en-US" sz="2000" i="1" dirty="0" smtClean="0"/>
              <a:t>en-</a:t>
            </a:r>
            <a:r>
              <a:rPr lang="en-US" sz="2000" i="1" dirty="0" err="1" smtClean="0"/>
              <a:t>soi</a:t>
            </a:r>
            <a:r>
              <a:rPr lang="en-US" sz="2000" dirty="0" smtClean="0"/>
              <a:t>)</a:t>
            </a:r>
            <a:endParaRPr lang="en-US" sz="2000" dirty="0"/>
          </a:p>
        </p:txBody>
      </p:sp>
      <p:sp>
        <p:nvSpPr>
          <p:cNvPr id="3" name="Content Placeholder 2"/>
          <p:cNvSpPr>
            <a:spLocks noGrp="1"/>
          </p:cNvSpPr>
          <p:nvPr>
            <p:ph sz="half" idx="2"/>
          </p:nvPr>
        </p:nvSpPr>
        <p:spPr/>
        <p:txBody>
          <a:bodyPr>
            <a:normAutofit/>
          </a:bodyPr>
          <a:lstStyle/>
          <a:p>
            <a:r>
              <a:rPr lang="en-US" sz="2000" dirty="0" smtClean="0"/>
              <a:t>Non-self-transcending</a:t>
            </a:r>
          </a:p>
          <a:p>
            <a:r>
              <a:rPr lang="en-US" sz="2000" dirty="0" smtClean="0"/>
              <a:t>Example: things, e.g., chairs, books, trees, etc.</a:t>
            </a:r>
            <a:endParaRPr lang="en-US" sz="2000" dirty="0"/>
          </a:p>
        </p:txBody>
      </p:sp>
      <p:sp>
        <p:nvSpPr>
          <p:cNvPr id="4" name="Content Placeholder 3"/>
          <p:cNvSpPr>
            <a:spLocks noGrp="1"/>
          </p:cNvSpPr>
          <p:nvPr>
            <p:ph sz="quarter" idx="4"/>
          </p:nvPr>
        </p:nvSpPr>
        <p:spPr>
          <a:xfrm>
            <a:off x="6338316" y="3143250"/>
            <a:ext cx="3622548" cy="2596776"/>
          </a:xfrm>
        </p:spPr>
        <p:txBody>
          <a:bodyPr>
            <a:noAutofit/>
          </a:bodyPr>
          <a:lstStyle/>
          <a:p>
            <a:r>
              <a:rPr lang="en-US" dirty="0" smtClean="0"/>
              <a:t>Self-transcending</a:t>
            </a:r>
          </a:p>
          <a:p>
            <a:r>
              <a:rPr lang="en-US" dirty="0" smtClean="0"/>
              <a:t>Example: consciousness, which necessarily is consciousness of something.</a:t>
            </a:r>
          </a:p>
          <a:p>
            <a:r>
              <a:rPr lang="en-US" dirty="0" smtClean="0"/>
              <a:t>“The For-itself…is nothing but the pure </a:t>
            </a:r>
            <a:r>
              <a:rPr lang="en-US" dirty="0" err="1" smtClean="0"/>
              <a:t>nihilation</a:t>
            </a:r>
            <a:r>
              <a:rPr lang="en-US" dirty="0" smtClean="0"/>
              <a:t> of the In-itself; it is like a hole in being at the heart of Being.” (BN2, pp. 785-6)</a:t>
            </a:r>
          </a:p>
        </p:txBody>
      </p:sp>
      <p:sp>
        <p:nvSpPr>
          <p:cNvPr id="5" name="Text Placeholder 4"/>
          <p:cNvSpPr>
            <a:spLocks noGrp="1"/>
          </p:cNvSpPr>
          <p:nvPr>
            <p:ph type="body" sz="quarter" idx="13"/>
          </p:nvPr>
        </p:nvSpPr>
        <p:spPr/>
        <p:txBody>
          <a:bodyPr>
            <a:noAutofit/>
          </a:bodyPr>
          <a:lstStyle/>
          <a:p>
            <a:r>
              <a:rPr lang="en-US" sz="2000" dirty="0" smtClean="0"/>
              <a:t>Being-for-itself (</a:t>
            </a:r>
            <a:r>
              <a:rPr lang="en-US" sz="2000" i="1" dirty="0" smtClean="0"/>
              <a:t>pour-</a:t>
            </a:r>
            <a:r>
              <a:rPr lang="en-US" sz="2000" i="1" dirty="0" err="1" smtClean="0"/>
              <a:t>soi</a:t>
            </a:r>
            <a:r>
              <a:rPr lang="en-US" sz="2000" dirty="0" smtClean="0"/>
              <a:t>)</a:t>
            </a:r>
            <a:endParaRPr lang="en-US" sz="2000" dirty="0"/>
          </a:p>
        </p:txBody>
      </p:sp>
      <p:sp>
        <p:nvSpPr>
          <p:cNvPr id="6" name="Title 5"/>
          <p:cNvSpPr>
            <a:spLocks noGrp="1"/>
          </p:cNvSpPr>
          <p:nvPr>
            <p:ph type="title"/>
          </p:nvPr>
        </p:nvSpPr>
        <p:spPr/>
        <p:txBody>
          <a:bodyPr/>
          <a:lstStyle/>
          <a:p>
            <a:r>
              <a:rPr lang="en-US" dirty="0" smtClean="0"/>
              <a:t>Two kinds of Being</a:t>
            </a:r>
            <a:endParaRPr lang="en-US" dirty="0"/>
          </a:p>
        </p:txBody>
      </p:sp>
      <p:pic>
        <p:nvPicPr>
          <p:cNvPr id="7" name="Picture 6" descr="Free illustration: &lt;strong&gt;Hole&lt;/strong&gt;, Black, Spot, Dirt, Dirty - Free Image on Pixabay - 199188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7712" y="3730786"/>
            <a:ext cx="1421704" cy="1421704"/>
          </a:xfrm>
          <a:prstGeom prst="rect">
            <a:avLst/>
          </a:prstGeom>
        </p:spPr>
      </p:pic>
      <p:pic>
        <p:nvPicPr>
          <p:cNvPr id="8" name="Picture 7" descr="Free photo: &lt;strong&gt;Stones&lt;/strong&gt;, Pile, Rock, Nature, Stack - Free Image on Pixabay - 9376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996" y="4722312"/>
            <a:ext cx="2062182" cy="1536970"/>
          </a:xfrm>
          <a:prstGeom prst="rect">
            <a:avLst/>
          </a:prstGeom>
        </p:spPr>
      </p:pic>
    </p:spTree>
    <p:extLst>
      <p:ext uri="{BB962C8B-B14F-4D97-AF65-F5344CB8AC3E}">
        <p14:creationId xmlns:p14="http://schemas.microsoft.com/office/powerpoint/2010/main" val="18881075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Bad Faith</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726955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Lie</a:t>
            </a:r>
            <a:endParaRPr lang="en-US" dirty="0"/>
          </a:p>
        </p:txBody>
      </p:sp>
      <p:sp>
        <p:nvSpPr>
          <p:cNvPr id="4" name="Content Placeholder 3"/>
          <p:cNvSpPr>
            <a:spLocks noGrp="1"/>
          </p:cNvSpPr>
          <p:nvPr>
            <p:ph sz="half" idx="2"/>
          </p:nvPr>
        </p:nvSpPr>
        <p:spPr>
          <a:xfrm>
            <a:off x="6338315" y="2638044"/>
            <a:ext cx="4270247" cy="3642914"/>
          </a:xfrm>
        </p:spPr>
        <p:txBody>
          <a:bodyPr>
            <a:normAutofit fontScale="92500" lnSpcReduction="10000"/>
          </a:bodyPr>
          <a:lstStyle/>
          <a:p>
            <a:pPr marL="0" indent="0">
              <a:buNone/>
            </a:pPr>
            <a:r>
              <a:rPr lang="en-US" dirty="0" smtClean="0"/>
              <a:t>“The essence of the lie implies in fact that the liar actually is in complete possession of the truth which he is hiding. A man does not lie about what he is ignorant of; he does not lie when he spreads an error of which he himself is the dupe; he does not lie when he is mistaken. The ideal case of the liar would be a cynical consciousness, </a:t>
            </a:r>
            <a:r>
              <a:rPr lang="en-US" i="1" dirty="0" smtClean="0"/>
              <a:t>affirming truth within himself, denying it in his words, and denying the denial to himself</a:t>
            </a:r>
            <a:r>
              <a:rPr lang="en-US" dirty="0" smtClean="0"/>
              <a:t>.” (BN, p. 370, italics mine)</a:t>
            </a:r>
          </a:p>
          <a:p>
            <a:pPr marL="0" indent="0">
              <a:buNone/>
            </a:pPr>
            <a:r>
              <a:rPr lang="en-US" dirty="0" smtClean="0"/>
              <a:t>“The liar intends to deceive and he does not seek to hide this intention from himself nor to disguise the translucency of consciousness” (BN, p. 371)</a:t>
            </a:r>
            <a:endParaRPr lang="en-US" dirty="0"/>
          </a:p>
        </p:txBody>
      </p:sp>
      <p:pic>
        <p:nvPicPr>
          <p:cNvPr id="5" name="Content Placeholder 4" descr="File:Emblem-&lt;strong&gt;person&lt;/strong&gt;-blue.svg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190" y="2642806"/>
            <a:ext cx="1239336" cy="1239336"/>
          </a:xfrm>
          <a:prstGeom prst="rect">
            <a:avLst/>
          </a:prstGeom>
        </p:spPr>
      </p:pic>
      <p:pic>
        <p:nvPicPr>
          <p:cNvPr id="6" name="Content Placeholder 4" descr="File:Emblem-&lt;strong&gt;person&lt;/strong&gt;-red.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2501" y="4290271"/>
            <a:ext cx="1211312" cy="1211312"/>
          </a:xfrm>
          <a:prstGeom prst="rect">
            <a:avLst/>
          </a:prstGeom>
        </p:spPr>
      </p:pic>
      <p:sp>
        <p:nvSpPr>
          <p:cNvPr id="7" name="Cloud Callout 6"/>
          <p:cNvSpPr/>
          <p:nvPr/>
        </p:nvSpPr>
        <p:spPr>
          <a:xfrm>
            <a:off x="1424509" y="2591325"/>
            <a:ext cx="1819253" cy="1201276"/>
          </a:xfrm>
          <a:prstGeom prst="cloudCallout">
            <a:avLst>
              <a:gd name="adj1" fmla="val 40774"/>
              <a:gd name="adj2" fmla="val 91911"/>
            </a:avLst>
          </a:prstGeom>
          <a:solidFill>
            <a:srgbClr val="9999FF"/>
          </a:solidFill>
          <a:ln>
            <a:solidFill>
              <a:srgbClr val="9999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True</a:t>
            </a:r>
            <a:endParaRPr lang="en-US" sz="4000" dirty="0"/>
          </a:p>
        </p:txBody>
      </p:sp>
      <p:sp>
        <p:nvSpPr>
          <p:cNvPr id="8" name="Oval Callout 7"/>
          <p:cNvSpPr/>
          <p:nvPr/>
        </p:nvSpPr>
        <p:spPr>
          <a:xfrm>
            <a:off x="3689995" y="3415057"/>
            <a:ext cx="1304370" cy="789410"/>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False</a:t>
            </a:r>
            <a:endParaRPr lang="en-US" sz="2800" dirty="0"/>
          </a:p>
        </p:txBody>
      </p:sp>
    </p:spTree>
    <p:extLst>
      <p:ext uri="{BB962C8B-B14F-4D97-AF65-F5344CB8AC3E}">
        <p14:creationId xmlns:p14="http://schemas.microsoft.com/office/powerpoint/2010/main" val="22907886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Lie</a:t>
            </a:r>
            <a:endParaRPr lang="en-US" dirty="0"/>
          </a:p>
        </p:txBody>
      </p:sp>
      <p:sp>
        <p:nvSpPr>
          <p:cNvPr id="3" name="Content Placeholder 2"/>
          <p:cNvSpPr>
            <a:spLocks noGrp="1"/>
          </p:cNvSpPr>
          <p:nvPr>
            <p:ph sz="half" idx="1"/>
          </p:nvPr>
        </p:nvSpPr>
        <p:spPr>
          <a:xfrm>
            <a:off x="1581912" y="2638044"/>
            <a:ext cx="5454822" cy="3101982"/>
          </a:xfrm>
        </p:spPr>
        <p:txBody>
          <a:bodyPr>
            <a:normAutofit lnSpcReduction="10000"/>
          </a:bodyPr>
          <a:lstStyle/>
          <a:p>
            <a:r>
              <a:rPr lang="en-US" dirty="0" smtClean="0"/>
              <a:t>Presuppositions for the Lie:</a:t>
            </a:r>
          </a:p>
          <a:p>
            <a:pPr lvl="1"/>
            <a:r>
              <a:rPr lang="en-US" dirty="0" smtClean="0"/>
              <a:t>“The Lie…presupposes my existence, the existence of the </a:t>
            </a:r>
            <a:r>
              <a:rPr lang="en-US" i="1" dirty="0" smtClean="0"/>
              <a:t>Other</a:t>
            </a:r>
            <a:r>
              <a:rPr lang="en-US" dirty="0" smtClean="0"/>
              <a:t>, my existence </a:t>
            </a:r>
            <a:r>
              <a:rPr lang="en-US" i="1" dirty="0" smtClean="0"/>
              <a:t>for </a:t>
            </a:r>
            <a:r>
              <a:rPr lang="en-US" dirty="0" smtClean="0"/>
              <a:t>the Other, and the existence of the Other </a:t>
            </a:r>
            <a:r>
              <a:rPr lang="en-US" i="1" dirty="0" smtClean="0"/>
              <a:t>for</a:t>
            </a:r>
            <a:r>
              <a:rPr lang="en-US" dirty="0" smtClean="0"/>
              <a:t> me.” (BN, p. 371)</a:t>
            </a:r>
          </a:p>
          <a:p>
            <a:r>
              <a:rPr lang="en-US" dirty="0" smtClean="0"/>
              <a:t>Ontological Duality as a condition for the lie:</a:t>
            </a:r>
          </a:p>
          <a:p>
            <a:pPr lvl="1"/>
            <a:r>
              <a:rPr lang="en-US" dirty="0" smtClean="0"/>
              <a:t>“It is sufficient that an overall opacity hide his intentions from the </a:t>
            </a:r>
            <a:r>
              <a:rPr lang="en-US" i="1" dirty="0" smtClean="0"/>
              <a:t>Other</a:t>
            </a:r>
            <a:r>
              <a:rPr lang="en-US" dirty="0" smtClean="0"/>
              <a:t>; it is sufficient that the Other can take the lie for truth. By the lie consciousness affirms that it exists by nature as </a:t>
            </a:r>
            <a:r>
              <a:rPr lang="en-US" i="1" dirty="0" smtClean="0"/>
              <a:t>hidden from the Other</a:t>
            </a:r>
            <a:r>
              <a:rPr lang="en-US" dirty="0" smtClean="0"/>
              <a:t>; it utilizes for its own profit the ontological duality of myself and myself in the eyes of the Other.” (BN, p. 372)</a:t>
            </a:r>
            <a:endParaRPr lang="en-US" dirty="0"/>
          </a:p>
        </p:txBody>
      </p:sp>
      <p:pic>
        <p:nvPicPr>
          <p:cNvPr id="5" name="Content Placeholder 4" descr="File:Emblem-&lt;strong&gt;person&lt;/strong&gt;-blue.svg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2976" y="2642806"/>
            <a:ext cx="1239336" cy="1239336"/>
          </a:xfrm>
          <a:prstGeom prst="rect">
            <a:avLst/>
          </a:prstGeom>
        </p:spPr>
      </p:pic>
      <p:pic>
        <p:nvPicPr>
          <p:cNvPr id="6" name="Content Placeholder 4" descr="File:Emblem-&lt;strong&gt;person&lt;/strong&gt;-red.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496" y="4307433"/>
            <a:ext cx="1211312" cy="1211312"/>
          </a:xfrm>
          <a:prstGeom prst="rect">
            <a:avLst/>
          </a:prstGeom>
        </p:spPr>
      </p:pic>
      <p:sp>
        <p:nvSpPr>
          <p:cNvPr id="7" name="Right Arrow 6"/>
          <p:cNvSpPr/>
          <p:nvPr/>
        </p:nvSpPr>
        <p:spPr>
          <a:xfrm rot="18623915">
            <a:off x="7723245" y="3397894"/>
            <a:ext cx="1184230" cy="377544"/>
          </a:xfrm>
          <a:prstGeom prst="rightArrow">
            <a:avLst/>
          </a:prstGeom>
          <a:solidFill>
            <a:schemeClr val="accent2">
              <a:lumMod val="75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7731951">
            <a:off x="8873151" y="4307432"/>
            <a:ext cx="1184230" cy="377544"/>
          </a:xfrm>
          <a:prstGeom prst="rightArrow">
            <a:avLst/>
          </a:prstGeom>
          <a:solidFill>
            <a:schemeClr val="tx1">
              <a:lumMod val="65000"/>
              <a:lumOff val="35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395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Question:</a:t>
            </a:r>
            <a:endParaRPr lang="en-US" dirty="0"/>
          </a:p>
        </p:txBody>
      </p:sp>
      <p:sp>
        <p:nvSpPr>
          <p:cNvPr id="3" name="Content Placeholder 2"/>
          <p:cNvSpPr>
            <a:spLocks noGrp="1"/>
          </p:cNvSpPr>
          <p:nvPr>
            <p:ph idx="1"/>
          </p:nvPr>
        </p:nvSpPr>
        <p:spPr/>
        <p:txBody>
          <a:bodyPr>
            <a:normAutofit/>
          </a:bodyPr>
          <a:lstStyle/>
          <a:p>
            <a:r>
              <a:rPr lang="en-US" sz="3200" dirty="0" smtClean="0"/>
              <a:t>Is it possible to lie to oneself? Is self-deception possible?</a:t>
            </a:r>
            <a:endParaRPr lang="en-US" sz="3200" dirty="0"/>
          </a:p>
        </p:txBody>
      </p:sp>
      <p:pic>
        <p:nvPicPr>
          <p:cNvPr id="4" name="Content Placeholder 4" descr="File:Emblem-&lt;strong&gt;person&lt;/strong&gt;-red.svg - Wikimedia Comm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126" y="4976714"/>
            <a:ext cx="1211312" cy="1211312"/>
          </a:xfrm>
          <a:prstGeom prst="rect">
            <a:avLst/>
          </a:prstGeom>
        </p:spPr>
      </p:pic>
      <p:sp>
        <p:nvSpPr>
          <p:cNvPr id="5" name="Cloud Callout 4"/>
          <p:cNvSpPr/>
          <p:nvPr/>
        </p:nvSpPr>
        <p:spPr>
          <a:xfrm>
            <a:off x="3587018" y="3878407"/>
            <a:ext cx="1819253" cy="1201276"/>
          </a:xfrm>
          <a:prstGeom prst="cloudCallout">
            <a:avLst>
              <a:gd name="adj1" fmla="val 53982"/>
              <a:gd name="adj2" fmla="val 59054"/>
            </a:avLst>
          </a:prstGeom>
          <a:solidFill>
            <a:srgbClr val="9999FF"/>
          </a:solidFill>
          <a:ln>
            <a:solidFill>
              <a:srgbClr val="9999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True</a:t>
            </a:r>
            <a:endParaRPr lang="en-US" sz="4000" dirty="0"/>
          </a:p>
        </p:txBody>
      </p:sp>
      <p:sp>
        <p:nvSpPr>
          <p:cNvPr id="6" name="Cloud Callout 5"/>
          <p:cNvSpPr/>
          <p:nvPr/>
        </p:nvSpPr>
        <p:spPr>
          <a:xfrm>
            <a:off x="6502623" y="3824874"/>
            <a:ext cx="1819253" cy="1201276"/>
          </a:xfrm>
          <a:prstGeom prst="cloudCallout">
            <a:avLst>
              <a:gd name="adj1" fmla="val -66772"/>
              <a:gd name="adj2" fmla="val 56197"/>
            </a:avLst>
          </a:prstGeom>
          <a:solidFill>
            <a:schemeClr val="accent6">
              <a:lumMod val="60000"/>
              <a:lumOff val="40000"/>
            </a:schemeClr>
          </a:solidFill>
          <a:ln>
            <a:solidFill>
              <a:srgbClr val="9999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False</a:t>
            </a:r>
            <a:endParaRPr lang="en-US" sz="4000" dirty="0"/>
          </a:p>
        </p:txBody>
      </p:sp>
    </p:spTree>
    <p:extLst>
      <p:ext uri="{BB962C8B-B14F-4D97-AF65-F5344CB8AC3E}">
        <p14:creationId xmlns:p14="http://schemas.microsoft.com/office/powerpoint/2010/main" val="34978441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difficulty with ‘bad faith’</a:t>
            </a:r>
            <a:endParaRPr lang="en-US" dirty="0"/>
          </a:p>
        </p:txBody>
      </p:sp>
      <p:sp>
        <p:nvSpPr>
          <p:cNvPr id="3" name="Content Placeholder 2"/>
          <p:cNvSpPr>
            <a:spLocks noGrp="1"/>
          </p:cNvSpPr>
          <p:nvPr>
            <p:ph sz="half" idx="1"/>
          </p:nvPr>
        </p:nvSpPr>
        <p:spPr>
          <a:xfrm>
            <a:off x="1581912" y="2638044"/>
            <a:ext cx="6072682" cy="3101982"/>
          </a:xfrm>
        </p:spPr>
        <p:txBody>
          <a:bodyPr>
            <a:normAutofit/>
          </a:bodyPr>
          <a:lstStyle/>
          <a:p>
            <a:r>
              <a:rPr lang="en-US" dirty="0" smtClean="0"/>
              <a:t>“Bad Faith” is a kind of lie to oneself. This means that I both know and don’t know:</a:t>
            </a:r>
          </a:p>
          <a:p>
            <a:pPr lvl="1"/>
            <a:r>
              <a:rPr lang="en-US" dirty="0" smtClean="0"/>
              <a:t>“what changes everything is the fact that in bad faith it is from myself that I am hiding the truth. Thus the duality of the deceiver and the deceived does not exist here. Bad faith on the contrary implies in essence the unity of a </a:t>
            </a:r>
            <a:r>
              <a:rPr lang="en-US" i="1" dirty="0" smtClean="0"/>
              <a:t>single</a:t>
            </a:r>
            <a:r>
              <a:rPr lang="en-US" dirty="0" smtClean="0"/>
              <a:t> consciousness.” (BN, p. 372)</a:t>
            </a:r>
          </a:p>
          <a:p>
            <a:pPr lvl="1"/>
            <a:r>
              <a:rPr lang="en-US" dirty="0" smtClean="0"/>
              <a:t>“I must know what the truth is exactly </a:t>
            </a:r>
            <a:r>
              <a:rPr lang="en-US" i="1" dirty="0" smtClean="0"/>
              <a:t>in order</a:t>
            </a:r>
            <a:r>
              <a:rPr lang="en-US" dirty="0" smtClean="0"/>
              <a:t> to conceal it more carefully—and this not at two different moments, which at a pinch would allow us to re-establish a semblance of duality—but in the unitary structure of a single project.” (BN, p. 372)</a:t>
            </a:r>
            <a:endParaRPr lang="en-US" dirty="0"/>
          </a:p>
        </p:txBody>
      </p:sp>
      <p:pic>
        <p:nvPicPr>
          <p:cNvPr id="5" name="Content Placeholder 4" descr="AHSLifeofPi5 - Perception vs Reality"/>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95456" y="2946400"/>
            <a:ext cx="2381250" cy="2486025"/>
          </a:xfrm>
        </p:spPr>
      </p:pic>
    </p:spTree>
    <p:extLst>
      <p:ext uri="{BB962C8B-B14F-4D97-AF65-F5344CB8AC3E}">
        <p14:creationId xmlns:p14="http://schemas.microsoft.com/office/powerpoint/2010/main" val="1728079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Example 1: hand-Holding</a:t>
            </a:r>
            <a:endParaRPr lang="zh-CN" altLang="en-US" dirty="0"/>
          </a:p>
        </p:txBody>
      </p:sp>
      <p:pic>
        <p:nvPicPr>
          <p:cNvPr id="5" name="Content Placeholder 4" descr="Couple &lt;strong&gt;Holding&lt;/strong&gt; &lt;strong&gt;Hands&lt;/strong&gt; Silhouette Free Stock Photo - Public Domain Pictures"/>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66144" y="2638425"/>
            <a:ext cx="3101975" cy="3101975"/>
          </a:xfrm>
        </p:spPr>
      </p:pic>
      <p:sp>
        <p:nvSpPr>
          <p:cNvPr id="4" name="Content Placeholder 3"/>
          <p:cNvSpPr>
            <a:spLocks noGrp="1"/>
          </p:cNvSpPr>
          <p:nvPr>
            <p:ph sz="half" idx="2"/>
          </p:nvPr>
        </p:nvSpPr>
        <p:spPr>
          <a:xfrm>
            <a:off x="5457761" y="2638044"/>
            <a:ext cx="5150802" cy="3101982"/>
          </a:xfrm>
        </p:spPr>
        <p:txBody>
          <a:bodyPr>
            <a:normAutofit fontScale="92500"/>
          </a:bodyPr>
          <a:lstStyle/>
          <a:p>
            <a:r>
              <a:rPr lang="en-US" altLang="zh-CN" dirty="0" smtClean="0"/>
              <a:t>Sartre describes a scenario of a woman on date.</a:t>
            </a:r>
          </a:p>
          <a:p>
            <a:r>
              <a:rPr lang="en-US" altLang="zh-CN" dirty="0" smtClean="0"/>
              <a:t>At one point the man puts his hand on the woman’s hand but she ignores this urgent moment of decision—she avoids embracing it or pulling it away.</a:t>
            </a:r>
          </a:p>
          <a:p>
            <a:r>
              <a:rPr lang="en-US" altLang="zh-CN" dirty="0" smtClean="0"/>
              <a:t>She is in bad faith by denying the facticity of her situation.</a:t>
            </a:r>
          </a:p>
          <a:p>
            <a:r>
              <a:rPr lang="en-US" altLang="zh-CN" dirty="0" smtClean="0"/>
              <a:t>Sartre speaks of “disarming,” which is a denial of meaning of actions—”reducing them to being only what they are; that is, to existing in the mode of the in-itself.” (BN, p. 382)</a:t>
            </a:r>
            <a:endParaRPr lang="zh-CN" altLang="en-US" dirty="0"/>
          </a:p>
        </p:txBody>
      </p:sp>
    </p:spTree>
    <p:extLst>
      <p:ext uri="{BB962C8B-B14F-4D97-AF65-F5344CB8AC3E}">
        <p14:creationId xmlns:p14="http://schemas.microsoft.com/office/powerpoint/2010/main" val="3436834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REVIEW</a:t>
            </a:r>
            <a:endParaRPr lang="zh-CN" altLang="en-US" sz="3200"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980140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Example 2: the waiter</a:t>
            </a:r>
            <a:endParaRPr lang="zh-CN" altLang="en-US" dirty="0"/>
          </a:p>
        </p:txBody>
      </p:sp>
      <p:sp>
        <p:nvSpPr>
          <p:cNvPr id="3" name="Content Placeholder 2"/>
          <p:cNvSpPr>
            <a:spLocks noGrp="1"/>
          </p:cNvSpPr>
          <p:nvPr>
            <p:ph sz="half" idx="1"/>
          </p:nvPr>
        </p:nvSpPr>
        <p:spPr/>
        <p:txBody>
          <a:bodyPr/>
          <a:lstStyle/>
          <a:p>
            <a:r>
              <a:rPr lang="en-US" altLang="zh-CN" dirty="0" smtClean="0"/>
              <a:t>The waiter engages in what Sartre calls “play-acting,” i.e., he tries play the part of a waiter.</a:t>
            </a:r>
          </a:p>
          <a:p>
            <a:r>
              <a:rPr lang="en-US" altLang="zh-CN" dirty="0" smtClean="0"/>
              <a:t>In trying to </a:t>
            </a:r>
            <a:r>
              <a:rPr lang="en-US" altLang="zh-CN" i="1" dirty="0" smtClean="0"/>
              <a:t>be</a:t>
            </a:r>
            <a:r>
              <a:rPr lang="en-US" altLang="zh-CN" dirty="0" smtClean="0"/>
              <a:t> a waiter, he denies his own transcendence, i.e., reduces himself merely to being-in-itself.</a:t>
            </a:r>
          </a:p>
          <a:p>
            <a:r>
              <a:rPr lang="en-US" altLang="zh-CN" dirty="0" smtClean="0"/>
              <a:t>He is in bad faith by denying his own transcendence beyond his role.</a:t>
            </a:r>
            <a:endParaRPr lang="zh-CN" altLang="en-US" dirty="0"/>
          </a:p>
        </p:txBody>
      </p:sp>
      <p:pic>
        <p:nvPicPr>
          <p:cNvPr id="5" name="Content Placeholder 4" descr="Man Woman &lt;strong&gt;Waiter&lt;/strong&gt; Resturant - vector Clip Art"/>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01486" y="2638425"/>
            <a:ext cx="4145178" cy="3101975"/>
          </a:xfrm>
        </p:spPr>
      </p:pic>
    </p:spTree>
    <p:extLst>
      <p:ext uri="{BB962C8B-B14F-4D97-AF65-F5344CB8AC3E}">
        <p14:creationId xmlns:p14="http://schemas.microsoft.com/office/powerpoint/2010/main" val="28248738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Being one’s Social role</a:t>
            </a:r>
            <a:endParaRPr lang="en-US" dirty="0"/>
          </a:p>
        </p:txBody>
      </p:sp>
      <p:sp>
        <p:nvSpPr>
          <p:cNvPr id="3" name="Content Placeholder 2"/>
          <p:cNvSpPr>
            <a:spLocks noGrp="1"/>
          </p:cNvSpPr>
          <p:nvPr>
            <p:ph sz="half" idx="1"/>
          </p:nvPr>
        </p:nvSpPr>
        <p:spPr>
          <a:xfrm>
            <a:off x="1581912" y="2638044"/>
            <a:ext cx="6810681" cy="3101982"/>
          </a:xfrm>
        </p:spPr>
        <p:txBody>
          <a:bodyPr>
            <a:normAutofit fontScale="92500" lnSpcReduction="10000"/>
          </a:bodyPr>
          <a:lstStyle/>
          <a:p>
            <a:r>
              <a:rPr lang="en-US" dirty="0" smtClean="0">
                <a:solidFill>
                  <a:schemeClr val="tx1"/>
                </a:solidFill>
              </a:rPr>
              <a:t>Sartre says the waiter is just one example of people who are their social roles:</a:t>
            </a:r>
          </a:p>
          <a:p>
            <a:pPr lvl="1"/>
            <a:r>
              <a:rPr lang="en-US" dirty="0" smtClean="0">
                <a:solidFill>
                  <a:schemeClr val="tx1"/>
                </a:solidFill>
              </a:rPr>
              <a:t>“there is the dance of the grocer, of the tailor,  of the auctioneer, by which they endeavor to persuade their clientele that they are nothing but a grocer, an auctioneer, a tailor.  A grocer who dreams is offensive to the buyer, because such a grocer is not wholly a grocer. Etiquette requires that he limit himself to his function as a grocer, just as the soldier at attention makes himself into a soldier-thing with a look straight in front of him, which does not see at all, which is no longer meant to see, since it is the regulation and not the interest of the moment which determines the point on which he must fix his eyes…There are indeed many precautions to imprison a man in what he is as if we lived in perpetual fear that he might escape from it, that he might over flow and suddenly elude his condition.” (BN, p. 386-7)</a:t>
            </a:r>
            <a:endParaRPr lang="en-US" dirty="0">
              <a:solidFill>
                <a:schemeClr val="tx1"/>
              </a:solidFill>
            </a:endParaRPr>
          </a:p>
        </p:txBody>
      </p:sp>
      <p:pic>
        <p:nvPicPr>
          <p:cNvPr id="5" name="Content Placeholder 4" descr="Brexit 4 Gratis Stock Bild - Public Domain Picture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839200" y="2760818"/>
            <a:ext cx="1770063" cy="2857188"/>
          </a:xfrm>
        </p:spPr>
      </p:pic>
    </p:spTree>
    <p:extLst>
      <p:ext uri="{BB962C8B-B14F-4D97-AF65-F5344CB8AC3E}">
        <p14:creationId xmlns:p14="http://schemas.microsoft.com/office/powerpoint/2010/main" val="27461748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Transcendence of social roles</a:t>
            </a:r>
            <a:endParaRPr lang="en-US" dirty="0"/>
          </a:p>
        </p:txBody>
      </p:sp>
      <p:sp>
        <p:nvSpPr>
          <p:cNvPr id="3" name="Content Placeholder 2"/>
          <p:cNvSpPr>
            <a:spLocks noGrp="1"/>
          </p:cNvSpPr>
          <p:nvPr>
            <p:ph sz="half" idx="1"/>
          </p:nvPr>
        </p:nvSpPr>
        <p:spPr>
          <a:xfrm>
            <a:off x="1581912" y="2638044"/>
            <a:ext cx="4706154" cy="3101982"/>
          </a:xfrm>
        </p:spPr>
        <p:txBody>
          <a:bodyPr/>
          <a:lstStyle/>
          <a:p>
            <a:r>
              <a:rPr lang="en-US" dirty="0"/>
              <a:t>The individual consciousness always transcends her social position</a:t>
            </a:r>
            <a:r>
              <a:rPr lang="en-US" dirty="0" smtClean="0"/>
              <a:t>.</a:t>
            </a:r>
          </a:p>
          <a:p>
            <a:r>
              <a:rPr lang="en-US" dirty="0" smtClean="0"/>
              <a:t>“from the point of view of his own consciousness, the waiter in the café cannot be immediately a café waiter in the sense that this inkwell is an inkwell, or the glass </a:t>
            </a:r>
            <a:r>
              <a:rPr lang="en-US" i="1" dirty="0" smtClean="0"/>
              <a:t>is</a:t>
            </a:r>
            <a:r>
              <a:rPr lang="en-US" dirty="0" smtClean="0"/>
              <a:t> a glass.” (BN, p. 387)</a:t>
            </a:r>
          </a:p>
        </p:txBody>
      </p:sp>
      <p:pic>
        <p:nvPicPr>
          <p:cNvPr id="5" name="Content Placeholder 4" descr="Original file ‎ (SVG file, nominally 100 × 100 pixels, file size: 1 KB)"/>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894644" y="3110620"/>
            <a:ext cx="1620424" cy="1620424"/>
          </a:xfrm>
        </p:spPr>
      </p:pic>
      <p:pic>
        <p:nvPicPr>
          <p:cNvPr id="6" name="Content Placeholder 4" descr="File:Emblem-&lt;strong&gt;person&lt;/strong&gt;-blue.svg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696" y="3569367"/>
            <a:ext cx="1239336" cy="1239336"/>
          </a:xfrm>
          <a:prstGeom prst="rect">
            <a:avLst/>
          </a:prstGeom>
        </p:spPr>
      </p:pic>
      <p:sp>
        <p:nvSpPr>
          <p:cNvPr id="9" name="Not Equal 8"/>
          <p:cNvSpPr/>
          <p:nvPr/>
        </p:nvSpPr>
        <p:spPr>
          <a:xfrm>
            <a:off x="7867275" y="3920832"/>
            <a:ext cx="916126" cy="438782"/>
          </a:xfrm>
          <a:prstGeom prst="mathNotEqual">
            <a:avLst/>
          </a:prstGeom>
          <a:solidFill>
            <a:schemeClr val="bg2">
              <a:lumMod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Curved Down Arrow 9"/>
          <p:cNvSpPr/>
          <p:nvPr/>
        </p:nvSpPr>
        <p:spPr>
          <a:xfrm>
            <a:off x="7136364" y="2638045"/>
            <a:ext cx="1469017" cy="775674"/>
          </a:xfrm>
          <a:prstGeom prst="curvedDownArrow">
            <a:avLst/>
          </a:prstGeom>
          <a:ln>
            <a:solidFill>
              <a:schemeClr val="tx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1" name="Curved Left Arrow 10"/>
          <p:cNvSpPr/>
          <p:nvPr/>
        </p:nvSpPr>
        <p:spPr>
          <a:xfrm rot="4781762">
            <a:off x="6257338" y="4718797"/>
            <a:ext cx="886186" cy="1541827"/>
          </a:xfrm>
          <a:prstGeom prst="curvedLeftArrow">
            <a:avLst/>
          </a:prstGeom>
          <a:solidFill>
            <a:srgbClr val="CCFFFF"/>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8522724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“bad </a:t>
            </a:r>
            <a:r>
              <a:rPr lang="en-US" i="1" dirty="0" smtClean="0"/>
              <a:t>faith”</a:t>
            </a:r>
            <a:r>
              <a:rPr lang="en-US" dirty="0" smtClean="0"/>
              <a:t>?</a:t>
            </a:r>
            <a:endParaRPr lang="en-US" dirty="0"/>
          </a:p>
        </p:txBody>
      </p:sp>
      <p:sp>
        <p:nvSpPr>
          <p:cNvPr id="3" name="Content Placeholder 2"/>
          <p:cNvSpPr>
            <a:spLocks noGrp="1"/>
          </p:cNvSpPr>
          <p:nvPr>
            <p:ph sz="half" idx="1"/>
          </p:nvPr>
        </p:nvSpPr>
        <p:spPr>
          <a:xfrm>
            <a:off x="1581912" y="2535077"/>
            <a:ext cx="5820970" cy="3101982"/>
          </a:xfrm>
        </p:spPr>
        <p:txBody>
          <a:bodyPr>
            <a:normAutofit/>
          </a:bodyPr>
          <a:lstStyle/>
          <a:p>
            <a:r>
              <a:rPr lang="en-US" dirty="0" smtClean="0"/>
              <a:t>“Bad faith apprehends evidence but it is resigned in advance to not being fulfilled by this evidence, to not being persuaded and transformed into good faith. It makes itself humble and modest; it is not ignorant, it says, that faith is decision that that after each intuition, it must decide and </a:t>
            </a:r>
            <a:r>
              <a:rPr lang="en-US" i="1" dirty="0" smtClean="0"/>
              <a:t>will what it is.” (BN2, p. 113)</a:t>
            </a:r>
          </a:p>
          <a:p>
            <a:r>
              <a:rPr lang="en-US" i="1" dirty="0" smtClean="0"/>
              <a:t>“</a:t>
            </a:r>
            <a:r>
              <a:rPr lang="en-US" dirty="0" smtClean="0"/>
              <a:t>Bad faith…is the spontaneous ordering of one’s life to settle on non-persuasive evidence.” (Flynn, p. 72)</a:t>
            </a:r>
            <a:endParaRPr lang="en-US" dirty="0"/>
          </a:p>
        </p:txBody>
      </p:sp>
      <p:pic>
        <p:nvPicPr>
          <p:cNvPr id="5" name="Content Placeholder 4" descr="qsen-evidencebasedpractice - 1 - Home"/>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97763" y="3255962"/>
            <a:ext cx="1952625" cy="1866900"/>
          </a:xfrm>
        </p:spPr>
      </p:pic>
    </p:spTree>
    <p:extLst>
      <p:ext uri="{BB962C8B-B14F-4D97-AF65-F5344CB8AC3E}">
        <p14:creationId xmlns:p14="http://schemas.microsoft.com/office/powerpoint/2010/main" val="21918482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Human situation</a:t>
            </a:r>
            <a:endParaRPr lang="zh-CN" altLang="en-US" dirty="0"/>
          </a:p>
        </p:txBody>
      </p:sp>
      <p:graphicFrame>
        <p:nvGraphicFramePr>
          <p:cNvPr id="4" name="Content Placeholder 3"/>
          <p:cNvGraphicFramePr>
            <a:graphicFrameLocks noGrp="1"/>
          </p:cNvGraphicFramePr>
          <p:nvPr>
            <p:ph idx="1"/>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5235668" y="6313118"/>
            <a:ext cx="2852512" cy="307777"/>
          </a:xfrm>
          <a:prstGeom prst="rect">
            <a:avLst/>
          </a:prstGeom>
          <a:noFill/>
        </p:spPr>
        <p:txBody>
          <a:bodyPr wrap="none" rtlCol="0">
            <a:spAutoFit/>
          </a:bodyPr>
          <a:lstStyle/>
          <a:p>
            <a:r>
              <a:rPr lang="en-US" altLang="zh-CN" sz="1400" dirty="0" smtClean="0"/>
              <a:t>(BN, p. 401, also see Flynn, pp. 68-69)</a:t>
            </a:r>
            <a:endParaRPr lang="zh-CN" altLang="en-US" sz="1400" dirty="0"/>
          </a:p>
        </p:txBody>
      </p:sp>
      <p:sp>
        <p:nvSpPr>
          <p:cNvPr id="6" name="TextBox 5"/>
          <p:cNvSpPr txBox="1"/>
          <p:nvPr/>
        </p:nvSpPr>
        <p:spPr>
          <a:xfrm>
            <a:off x="5235668" y="3989357"/>
            <a:ext cx="1728358" cy="400110"/>
          </a:xfrm>
          <a:prstGeom prst="rect">
            <a:avLst/>
          </a:prstGeom>
          <a:noFill/>
        </p:spPr>
        <p:txBody>
          <a:bodyPr wrap="none" rtlCol="0">
            <a:spAutoFit/>
          </a:bodyPr>
          <a:lstStyle/>
          <a:p>
            <a:r>
              <a:rPr lang="en-US" altLang="zh-CN" sz="2000" dirty="0" smtClean="0"/>
              <a:t>Transcendence</a:t>
            </a:r>
            <a:endParaRPr lang="zh-CN" altLang="en-US" dirty="0"/>
          </a:p>
        </p:txBody>
      </p:sp>
    </p:spTree>
    <p:extLst>
      <p:ext uri="{BB962C8B-B14F-4D97-AF65-F5344CB8AC3E}">
        <p14:creationId xmlns:p14="http://schemas.microsoft.com/office/powerpoint/2010/main" val="3498876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Autofit/>
          </a:bodyPr>
          <a:lstStyle/>
          <a:p>
            <a:r>
              <a:rPr lang="en-US" sz="2000" dirty="0" smtClean="0"/>
              <a:t>Denial of Transcendence</a:t>
            </a:r>
            <a:endParaRPr lang="en-US" sz="2000" dirty="0"/>
          </a:p>
        </p:txBody>
      </p:sp>
      <p:sp>
        <p:nvSpPr>
          <p:cNvPr id="3" name="Content Placeholder 2"/>
          <p:cNvSpPr>
            <a:spLocks noGrp="1"/>
          </p:cNvSpPr>
          <p:nvPr>
            <p:ph sz="half" idx="2"/>
          </p:nvPr>
        </p:nvSpPr>
        <p:spPr/>
        <p:txBody>
          <a:bodyPr>
            <a:normAutofit lnSpcReduction="10000"/>
          </a:bodyPr>
          <a:lstStyle/>
          <a:p>
            <a:r>
              <a:rPr lang="en-US" dirty="0" smtClean="0"/>
              <a:t>A rejection of one’s transcending possibilities and reduction to simply being a certain way; denial of an agent’s freedom or choice.</a:t>
            </a:r>
          </a:p>
          <a:p>
            <a:r>
              <a:rPr lang="en-US" i="1" dirty="0" smtClean="0"/>
              <a:t>Examples</a:t>
            </a:r>
            <a:r>
              <a:rPr lang="en-US" dirty="0" smtClean="0"/>
              <a:t>: </a:t>
            </a:r>
          </a:p>
          <a:p>
            <a:pPr lvl="1"/>
            <a:r>
              <a:rPr lang="en-US" dirty="0" smtClean="0"/>
              <a:t>“He’s just an addict” </a:t>
            </a:r>
          </a:p>
          <a:p>
            <a:pPr lvl="1"/>
            <a:r>
              <a:rPr lang="en-US" dirty="0" smtClean="0"/>
              <a:t>“That’s who she is.” </a:t>
            </a:r>
          </a:p>
          <a:p>
            <a:pPr lvl="1"/>
            <a:r>
              <a:rPr lang="en-US" dirty="0" smtClean="0"/>
              <a:t>Absorption in social roles.</a:t>
            </a:r>
          </a:p>
        </p:txBody>
      </p:sp>
      <p:sp>
        <p:nvSpPr>
          <p:cNvPr id="4" name="Content Placeholder 3"/>
          <p:cNvSpPr>
            <a:spLocks noGrp="1"/>
          </p:cNvSpPr>
          <p:nvPr>
            <p:ph sz="quarter" idx="4"/>
          </p:nvPr>
        </p:nvSpPr>
        <p:spPr/>
        <p:txBody>
          <a:bodyPr/>
          <a:lstStyle/>
          <a:p>
            <a:r>
              <a:rPr lang="en-US" dirty="0" smtClean="0"/>
              <a:t>A rejection of one’s tactical grounding in the present as constituted by the past—losing oneself in possible futures.</a:t>
            </a:r>
          </a:p>
          <a:p>
            <a:r>
              <a:rPr lang="en-US" i="1" dirty="0" smtClean="0"/>
              <a:t>Examples</a:t>
            </a:r>
            <a:r>
              <a:rPr lang="en-US" dirty="0" smtClean="0"/>
              <a:t>:</a:t>
            </a:r>
          </a:p>
          <a:p>
            <a:pPr lvl="1"/>
            <a:r>
              <a:rPr lang="en-US" dirty="0" smtClean="0"/>
              <a:t>Unrealistic daydreaming</a:t>
            </a:r>
          </a:p>
          <a:p>
            <a:pPr lvl="1"/>
            <a:r>
              <a:rPr lang="en-US" dirty="0" smtClean="0"/>
              <a:t>Distraction from one’s present situation</a:t>
            </a:r>
            <a:endParaRPr lang="en-US" dirty="0"/>
          </a:p>
        </p:txBody>
      </p:sp>
      <p:sp>
        <p:nvSpPr>
          <p:cNvPr id="5" name="Text Placeholder 4"/>
          <p:cNvSpPr>
            <a:spLocks noGrp="1"/>
          </p:cNvSpPr>
          <p:nvPr>
            <p:ph type="body" sz="quarter" idx="13"/>
          </p:nvPr>
        </p:nvSpPr>
        <p:spPr/>
        <p:txBody>
          <a:bodyPr>
            <a:normAutofit/>
          </a:bodyPr>
          <a:lstStyle/>
          <a:p>
            <a:r>
              <a:rPr lang="en-US" sz="2000" dirty="0" smtClean="0"/>
              <a:t>Denial of Facticity</a:t>
            </a:r>
            <a:endParaRPr lang="en-US" sz="2000" dirty="0"/>
          </a:p>
        </p:txBody>
      </p:sp>
      <p:sp>
        <p:nvSpPr>
          <p:cNvPr id="6" name="Title 5"/>
          <p:cNvSpPr>
            <a:spLocks noGrp="1"/>
          </p:cNvSpPr>
          <p:nvPr>
            <p:ph type="title"/>
          </p:nvPr>
        </p:nvSpPr>
        <p:spPr/>
        <p:txBody>
          <a:bodyPr/>
          <a:lstStyle/>
          <a:p>
            <a:r>
              <a:rPr lang="en-US" dirty="0" smtClean="0"/>
              <a:t>Two forms of bad faith</a:t>
            </a:r>
            <a:endParaRPr lang="en-US" dirty="0"/>
          </a:p>
        </p:txBody>
      </p:sp>
      <p:sp>
        <p:nvSpPr>
          <p:cNvPr id="7" name="TextBox 6"/>
          <p:cNvSpPr txBox="1"/>
          <p:nvPr/>
        </p:nvSpPr>
        <p:spPr>
          <a:xfrm>
            <a:off x="4891388" y="6075025"/>
            <a:ext cx="1937850" cy="338554"/>
          </a:xfrm>
          <a:prstGeom prst="rect">
            <a:avLst/>
          </a:prstGeom>
          <a:noFill/>
        </p:spPr>
        <p:txBody>
          <a:bodyPr wrap="none" rtlCol="0">
            <a:spAutoFit/>
          </a:bodyPr>
          <a:lstStyle/>
          <a:p>
            <a:r>
              <a:rPr lang="en-US" sz="1600" dirty="0" smtClean="0"/>
              <a:t>(See Flynn, pp. 72-74)</a:t>
            </a:r>
            <a:endParaRPr lang="en-US" sz="1600" dirty="0"/>
          </a:p>
        </p:txBody>
      </p:sp>
    </p:spTree>
    <p:extLst>
      <p:ext uri="{BB962C8B-B14F-4D97-AF65-F5344CB8AC3E}">
        <p14:creationId xmlns:p14="http://schemas.microsoft.com/office/powerpoint/2010/main" val="10990322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Existentialism is a humanism</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77922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Background: Human nature in Confucian philosophy</a:t>
            </a:r>
            <a:endParaRPr lang="en-US" dirty="0"/>
          </a:p>
        </p:txBody>
      </p:sp>
      <p:graphicFrame>
        <p:nvGraphicFramePr>
          <p:cNvPr id="6" name="Content Placeholder 5"/>
          <p:cNvGraphicFramePr>
            <a:graphicFrameLocks noGrp="1"/>
          </p:cNvGraphicFramePr>
          <p:nvPr>
            <p:ph idx="1"/>
            <p:extLst/>
          </p:nvPr>
        </p:nvGraphicFramePr>
        <p:xfrm>
          <a:off x="1990166" y="2600607"/>
          <a:ext cx="8110070" cy="333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360834" y="6267442"/>
            <a:ext cx="2836984" cy="369332"/>
          </a:xfrm>
          <a:prstGeom prst="rect">
            <a:avLst/>
          </a:prstGeom>
          <a:noFill/>
        </p:spPr>
        <p:txBody>
          <a:bodyPr wrap="none" rtlCol="0">
            <a:spAutoFit/>
          </a:bodyPr>
          <a:lstStyle/>
          <a:p>
            <a:r>
              <a:rPr lang="en-US" dirty="0" smtClean="0"/>
              <a:t>(See Ivanhoe, 2013, p. 25-26)</a:t>
            </a:r>
            <a:endParaRPr lang="en-US" dirty="0"/>
          </a:p>
        </p:txBody>
      </p:sp>
      <p:sp>
        <p:nvSpPr>
          <p:cNvPr id="5" name="Rounded Rectangle 4"/>
          <p:cNvSpPr/>
          <p:nvPr/>
        </p:nvSpPr>
        <p:spPr>
          <a:xfrm>
            <a:off x="1380566" y="2468872"/>
            <a:ext cx="1219200" cy="1015999"/>
          </a:xfrm>
          <a:prstGeom prst="roundRect">
            <a:avLst>
              <a:gd name="adj" fmla="val 10000"/>
            </a:avLst>
          </a:prstGeom>
          <a:blipFill>
            <a:blip r:embed="rId7" cstate="email">
              <a:extLst>
                <a:ext uri="{28A0092B-C50C-407E-A947-70E740481C1C}">
                  <a14:useLocalDpi xmlns:a14="http://schemas.microsoft.com/office/drawing/2010/main" val="0"/>
                </a:ext>
              </a:extLst>
            </a:blip>
            <a:srcRect/>
            <a:stretch>
              <a:fillRect t="-41000" b="-4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Rounded Rectangle 7"/>
          <p:cNvSpPr/>
          <p:nvPr/>
        </p:nvSpPr>
        <p:spPr>
          <a:xfrm>
            <a:off x="9202234" y="2468873"/>
            <a:ext cx="1219200" cy="1015999"/>
          </a:xfrm>
          <a:prstGeom prst="roundRect">
            <a:avLst>
              <a:gd name="adj" fmla="val 10000"/>
            </a:avLst>
          </a:prstGeom>
          <a:blipFill>
            <a:blip r:embed="rId8" cstate="email">
              <a:extLst>
                <a:ext uri="{28A0092B-C50C-407E-A947-70E740481C1C}">
                  <a14:useLocalDpi xmlns:a14="http://schemas.microsoft.com/office/drawing/2010/main" val="0"/>
                </a:ext>
              </a:extLst>
            </a:blip>
            <a:srcRect/>
            <a:stretch>
              <a:fillRect t="-27000" b="-2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4186167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background: Human nature in modern western political philosophy</a:t>
            </a:r>
            <a:endParaRPr lang="en-US" dirty="0"/>
          </a:p>
        </p:txBody>
      </p:sp>
      <p:graphicFrame>
        <p:nvGraphicFramePr>
          <p:cNvPr id="6" name="Content Placeholder 5"/>
          <p:cNvGraphicFramePr>
            <a:graphicFrameLocks noGrp="1"/>
          </p:cNvGraphicFramePr>
          <p:nvPr>
            <p:ph idx="1"/>
            <p:extLst/>
          </p:nvPr>
        </p:nvGraphicFramePr>
        <p:xfrm>
          <a:off x="1990166" y="2600607"/>
          <a:ext cx="8110070" cy="333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File:Thomas &lt;strong&gt;Hobbes&lt;/strong&gt; (portrait).jpg - Wikipedi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5961" y="2340034"/>
            <a:ext cx="825451" cy="870110"/>
          </a:xfrm>
          <a:prstGeom prst="rect">
            <a:avLst/>
          </a:prstGeom>
        </p:spPr>
      </p:pic>
      <p:pic>
        <p:nvPicPr>
          <p:cNvPr id="5" name="Picture 4" descr="Sammensatt: norsk - Misantrope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9222" y="2340034"/>
            <a:ext cx="623284" cy="867777"/>
          </a:xfrm>
          <a:prstGeom prst="rect">
            <a:avLst/>
          </a:prstGeom>
        </p:spPr>
      </p:pic>
    </p:spTree>
    <p:extLst>
      <p:ext uri="{BB962C8B-B14F-4D97-AF65-F5344CB8AC3E}">
        <p14:creationId xmlns:p14="http://schemas.microsoft.com/office/powerpoint/2010/main" val="32344473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idea of existentialism</a:t>
            </a:r>
            <a:endParaRPr lang="en-US" dirty="0"/>
          </a:p>
        </p:txBody>
      </p:sp>
      <p:sp>
        <p:nvSpPr>
          <p:cNvPr id="3" name="Content Placeholder 2"/>
          <p:cNvSpPr>
            <a:spLocks noGrp="1"/>
          </p:cNvSpPr>
          <p:nvPr>
            <p:ph sz="half" idx="1"/>
          </p:nvPr>
        </p:nvSpPr>
        <p:spPr>
          <a:xfrm>
            <a:off x="1581913" y="2638044"/>
            <a:ext cx="4068210" cy="3101982"/>
          </a:xfrm>
        </p:spPr>
        <p:txBody>
          <a:bodyPr/>
          <a:lstStyle/>
          <a:p>
            <a:r>
              <a:rPr lang="en-US" dirty="0" smtClean="0"/>
              <a:t>Sartre says that the central idea unifying existentialists is the thesis:</a:t>
            </a:r>
          </a:p>
          <a:p>
            <a:pPr lvl="1"/>
            <a:r>
              <a:rPr lang="en-US" dirty="0" smtClean="0"/>
              <a:t> “</a:t>
            </a:r>
            <a:r>
              <a:rPr lang="en-US" b="1" dirty="0" smtClean="0"/>
              <a:t>existence precedes essence</a:t>
            </a:r>
            <a:r>
              <a:rPr lang="en-US" dirty="0" smtClean="0"/>
              <a:t>” (p. 20)</a:t>
            </a:r>
          </a:p>
          <a:p>
            <a:pPr lvl="1"/>
            <a:r>
              <a:rPr lang="en-US" dirty="0" smtClean="0"/>
              <a:t> “subjectivity must be our point of departure.”  (p. 20)</a:t>
            </a:r>
          </a:p>
          <a:p>
            <a:r>
              <a:rPr lang="en-US" dirty="0" smtClean="0"/>
              <a:t>This reverses the traditional view that sees a human essence preceding existence.</a:t>
            </a:r>
            <a:endParaRPr lang="en-US" dirty="0"/>
          </a:p>
        </p:txBody>
      </p:sp>
      <p:sp>
        <p:nvSpPr>
          <p:cNvPr id="4" name="Content Placeholder 3"/>
          <p:cNvSpPr>
            <a:spLocks noGrp="1"/>
          </p:cNvSpPr>
          <p:nvPr>
            <p:ph sz="half" idx="2"/>
          </p:nvPr>
        </p:nvSpPr>
        <p:spPr>
          <a:xfrm>
            <a:off x="5650123" y="3291187"/>
            <a:ext cx="4310742" cy="1097280"/>
          </a:xfrm>
          <a:solidFill>
            <a:schemeClr val="accent2">
              <a:lumMod val="40000"/>
              <a:lumOff val="60000"/>
            </a:schemeClr>
          </a:solidFill>
          <a:ln>
            <a:solidFill>
              <a:schemeClr val="accent2">
                <a:lumMod val="75000"/>
              </a:schemeClr>
            </a:solidFill>
          </a:ln>
        </p:spPr>
        <p:txBody>
          <a:bodyPr>
            <a:normAutofit/>
          </a:bodyPr>
          <a:lstStyle/>
          <a:p>
            <a:pPr marL="0" indent="0">
              <a:buNone/>
            </a:pPr>
            <a:r>
              <a:rPr lang="en-US" sz="2400" i="1" dirty="0" smtClean="0"/>
              <a:t>Traditional</a:t>
            </a:r>
            <a:r>
              <a:rPr lang="en-US" sz="2400" dirty="0" smtClean="0"/>
              <a:t>: Essence </a:t>
            </a:r>
            <a:r>
              <a:rPr lang="en-US" sz="2400" dirty="0" smtClean="0">
                <a:sym typeface="Wingdings" panose="05000000000000000000" pitchFamily="2" charset="2"/>
              </a:rPr>
              <a:t> Existence</a:t>
            </a:r>
            <a:endParaRPr lang="en-US" sz="2400" dirty="0" smtClean="0"/>
          </a:p>
          <a:p>
            <a:pPr marL="0" indent="0">
              <a:buNone/>
            </a:pPr>
            <a:r>
              <a:rPr lang="en-US" sz="2400" i="1" dirty="0" smtClean="0"/>
              <a:t>Existentialist</a:t>
            </a:r>
            <a:r>
              <a:rPr lang="en-US" sz="2400" dirty="0" smtClean="0"/>
              <a:t>: Existence </a:t>
            </a:r>
            <a:r>
              <a:rPr lang="en-US" sz="2400" dirty="0" smtClean="0">
                <a:sym typeface="Wingdings" panose="05000000000000000000" pitchFamily="2" charset="2"/>
              </a:rPr>
              <a:t> Essence</a:t>
            </a:r>
            <a:endParaRPr lang="en-US" sz="2400" dirty="0"/>
          </a:p>
        </p:txBody>
      </p:sp>
    </p:spTree>
    <p:extLst>
      <p:ext uri="{BB962C8B-B14F-4D97-AF65-F5344CB8AC3E}">
        <p14:creationId xmlns:p14="http://schemas.microsoft.com/office/powerpoint/2010/main" val="15930844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as a way of life 1</a:t>
            </a:r>
            <a:endParaRPr lang="zh-CN" altLang="en-US" dirty="0"/>
          </a:p>
        </p:txBody>
      </p:sp>
      <p:sp>
        <p:nvSpPr>
          <p:cNvPr id="3" name="Content Placeholder 2"/>
          <p:cNvSpPr>
            <a:spLocks noGrp="1"/>
          </p:cNvSpPr>
          <p:nvPr>
            <p:ph sz="half" idx="1"/>
          </p:nvPr>
        </p:nvSpPr>
        <p:spPr>
          <a:xfrm>
            <a:off x="2231136" y="2638044"/>
            <a:ext cx="7729728" cy="3101982"/>
          </a:xfrm>
        </p:spPr>
        <p:txBody>
          <a:bodyPr>
            <a:normAutofit/>
          </a:bodyPr>
          <a:lstStyle/>
          <a:p>
            <a:r>
              <a:rPr lang="en-US" altLang="zh-CN" dirty="0" smtClean="0"/>
              <a:t>Pierre </a:t>
            </a:r>
            <a:r>
              <a:rPr lang="en-US" altLang="zh-CN" dirty="0" err="1" smtClean="0"/>
              <a:t>Hadot’s</a:t>
            </a:r>
            <a:r>
              <a:rPr lang="en-US" altLang="zh-CN" dirty="0" smtClean="0"/>
              <a:t> idea of “philosophy as a way of life” includes four key aspects:</a:t>
            </a:r>
            <a:endParaRPr lang="zh-CN" altLang="en-US" dirty="0"/>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7554" r="17595"/>
          <a:stretch/>
        </p:blipFill>
        <p:spPr>
          <a:xfrm>
            <a:off x="8078385" y="4826000"/>
            <a:ext cx="851069" cy="131233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925" y="3271519"/>
            <a:ext cx="933083" cy="1365919"/>
          </a:xfrm>
          <a:prstGeom prst="rect">
            <a:avLst/>
          </a:prstGeom>
        </p:spPr>
      </p:pic>
      <p:graphicFrame>
        <p:nvGraphicFramePr>
          <p:cNvPr id="5" name="Diagram 4"/>
          <p:cNvGraphicFramePr/>
          <p:nvPr>
            <p:extLst>
              <p:ext uri="{D42A27DB-BD31-4B8C-83A1-F6EECF244321}">
                <p14:modId xmlns:p14="http://schemas.microsoft.com/office/powerpoint/2010/main" val="2667063283"/>
              </p:ext>
            </p:extLst>
          </p:nvPr>
        </p:nvGraphicFramePr>
        <p:xfrm>
          <a:off x="2032000" y="3271520"/>
          <a:ext cx="6471920" cy="2866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98144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knife maker </a:t>
            </a:r>
            <a:endParaRPr lang="en-US" dirty="0"/>
          </a:p>
        </p:txBody>
      </p:sp>
      <p:sp>
        <p:nvSpPr>
          <p:cNvPr id="3" name="Content Placeholder 2"/>
          <p:cNvSpPr>
            <a:spLocks noGrp="1"/>
          </p:cNvSpPr>
          <p:nvPr>
            <p:ph sz="half" idx="1"/>
          </p:nvPr>
        </p:nvSpPr>
        <p:spPr>
          <a:xfrm>
            <a:off x="1581912" y="2638044"/>
            <a:ext cx="5996335" cy="3101982"/>
          </a:xfrm>
        </p:spPr>
        <p:txBody>
          <a:bodyPr/>
          <a:lstStyle/>
          <a:p>
            <a:r>
              <a:rPr lang="en-US" dirty="0" smtClean="0"/>
              <a:t>As a metaphor for essence, Sartre gives the example of a knife maker. For designed products, the maker has an idea of what he or she is making before the particular objects are made: “production precedes existence” (EH, p. 20)</a:t>
            </a:r>
            <a:endParaRPr lang="en-US" dirty="0"/>
          </a:p>
        </p:txBody>
      </p:sp>
      <p:pic>
        <p:nvPicPr>
          <p:cNvPr id="5" name="Content Placeholder 4" descr="File:&lt;strong&gt;Blacksmith&lt;/strong&gt; working.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6241" y="2638044"/>
            <a:ext cx="2730392" cy="1815420"/>
          </a:xfrm>
        </p:spPr>
      </p:pic>
      <p:pic>
        <p:nvPicPr>
          <p:cNvPr id="7" name="Picture 6" descr="&lt;strong&gt;Knife&lt;/strong&gt; 2 - vector Clip A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209" y="6013524"/>
            <a:ext cx="1116324" cy="546999"/>
          </a:xfrm>
          <a:prstGeom prst="rect">
            <a:avLst/>
          </a:prstGeom>
        </p:spPr>
      </p:pic>
      <p:pic>
        <p:nvPicPr>
          <p:cNvPr id="11" name="Content Placeholder 4" descr="File:Emblem-&lt;strong&gt;person&lt;/strong&gt;-red.svg - Wikimedia Common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686" y="4855251"/>
            <a:ext cx="1431772" cy="1431772"/>
          </a:xfrm>
          <a:prstGeom prst="rect">
            <a:avLst/>
          </a:prstGeom>
        </p:spPr>
      </p:pic>
      <p:sp>
        <p:nvSpPr>
          <p:cNvPr id="12" name="Cloud Callout 11"/>
          <p:cNvSpPr/>
          <p:nvPr/>
        </p:nvSpPr>
        <p:spPr>
          <a:xfrm>
            <a:off x="2936060" y="4023938"/>
            <a:ext cx="1669766" cy="977030"/>
          </a:xfrm>
          <a:prstGeom prst="cloudCallout">
            <a:avLst>
              <a:gd name="adj1" fmla="val -62971"/>
              <a:gd name="adj2" fmla="val 72280"/>
            </a:avLst>
          </a:prstGeom>
          <a:solidFill>
            <a:srgbClr val="CCFFFF"/>
          </a:solidFill>
          <a:ln>
            <a:solidFill>
              <a:srgbClr val="CC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12" descr="&lt;strong&gt;Knife&lt;/strong&gt; 2 - vector Clip A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049" y="4228746"/>
            <a:ext cx="1157989" cy="567414"/>
          </a:xfrm>
          <a:prstGeom prst="rect">
            <a:avLst/>
          </a:prstGeom>
        </p:spPr>
      </p:pic>
      <p:pic>
        <p:nvPicPr>
          <p:cNvPr id="14" name="Picture 13" descr="&lt;strong&gt;Knife&lt;/strong&gt; 2 - vector Clip A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838" y="5165333"/>
            <a:ext cx="1116324" cy="546999"/>
          </a:xfrm>
          <a:prstGeom prst="rect">
            <a:avLst/>
          </a:prstGeom>
        </p:spPr>
      </p:pic>
      <p:pic>
        <p:nvPicPr>
          <p:cNvPr id="15" name="Picture 14" descr="&lt;strong&gt;Knife&lt;/strong&gt; 2 - vector Clip A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436" y="5061763"/>
            <a:ext cx="1116324" cy="546999"/>
          </a:xfrm>
          <a:prstGeom prst="rect">
            <a:avLst/>
          </a:prstGeom>
        </p:spPr>
      </p:pic>
      <p:pic>
        <p:nvPicPr>
          <p:cNvPr id="16" name="Picture 15" descr="&lt;strong&gt;Knife&lt;/strong&gt; 2 - vector Clip A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754" y="6013524"/>
            <a:ext cx="1116324" cy="546999"/>
          </a:xfrm>
          <a:prstGeom prst="rect">
            <a:avLst/>
          </a:prstGeom>
        </p:spPr>
      </p:pic>
      <p:sp>
        <p:nvSpPr>
          <p:cNvPr id="17" name="Right Arrow 16"/>
          <p:cNvSpPr/>
          <p:nvPr/>
        </p:nvSpPr>
        <p:spPr>
          <a:xfrm>
            <a:off x="3718909" y="5599376"/>
            <a:ext cx="1166139" cy="414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19687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god as “superlative artisan”</a:t>
            </a:r>
            <a:endParaRPr lang="en-US" dirty="0"/>
          </a:p>
        </p:txBody>
      </p:sp>
      <p:sp>
        <p:nvSpPr>
          <p:cNvPr id="3" name="Content Placeholder 2"/>
          <p:cNvSpPr>
            <a:spLocks noGrp="1"/>
          </p:cNvSpPr>
          <p:nvPr>
            <p:ph sz="half" idx="1"/>
          </p:nvPr>
        </p:nvSpPr>
        <p:spPr>
          <a:xfrm>
            <a:off x="1581912" y="2638044"/>
            <a:ext cx="5729426" cy="3101982"/>
          </a:xfrm>
        </p:spPr>
        <p:txBody>
          <a:bodyPr>
            <a:normAutofit lnSpcReduction="10000"/>
          </a:bodyPr>
          <a:lstStyle/>
          <a:p>
            <a:r>
              <a:rPr lang="en-US" dirty="0" smtClean="0"/>
              <a:t>“the concept of man, in the mind of God, is comparable to the concept of the paper knife in the mind of the manufacturer: God produces man following certain techniques and a conception, just as the craftsman, following a definition and a technique, produces a paper knife. Each individual man is the realization of a certain concept within the divine intelligence.” (EH, p. 21)</a:t>
            </a:r>
          </a:p>
          <a:p>
            <a:r>
              <a:rPr lang="en-US" dirty="0" smtClean="0"/>
              <a:t>“Man possesses a human nature; this ‘human nature,’ which is the concept of that which is human, is found in all men, which means that each man is a particular example of a universal concept—man.” (EH, p. 22)</a:t>
            </a:r>
            <a:endParaRPr lang="en-US" dirty="0"/>
          </a:p>
        </p:txBody>
      </p:sp>
      <p:pic>
        <p:nvPicPr>
          <p:cNvPr id="5" name="Content Placeholder 4" descr="File:Cima da Conegliano, &lt;strong&gt;God&lt;/strong&gt; the Father.jpg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58214" y="3322219"/>
            <a:ext cx="1805894" cy="1403438"/>
          </a:xfrm>
        </p:spPr>
      </p:pic>
      <p:sp>
        <p:nvSpPr>
          <p:cNvPr id="7" name="Cloud Callout 6"/>
          <p:cNvSpPr/>
          <p:nvPr/>
        </p:nvSpPr>
        <p:spPr>
          <a:xfrm>
            <a:off x="9376101" y="2345189"/>
            <a:ext cx="1669766" cy="977030"/>
          </a:xfrm>
          <a:prstGeom prst="cloudCallout">
            <a:avLst>
              <a:gd name="adj1" fmla="val -62971"/>
              <a:gd name="adj2" fmla="val 72280"/>
            </a:avLst>
          </a:prstGeom>
          <a:solidFill>
            <a:srgbClr val="CCFFFF"/>
          </a:solidFill>
          <a:ln>
            <a:solidFill>
              <a:srgbClr val="CC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Content Placeholder 4" descr="File:Emblem-&lt;strong&gt;person&lt;/strong&gt;-blue.svg - Wikipedia"/>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848776" y="2471496"/>
            <a:ext cx="724416" cy="724416"/>
          </a:xfrm>
          <a:prstGeom prst="rect">
            <a:avLst/>
          </a:prstGeom>
        </p:spPr>
      </p:pic>
      <p:pic>
        <p:nvPicPr>
          <p:cNvPr id="8" name="Content Placeholder 4" descr="File:Emblem-&lt;strong&gt;person&lt;/strong&gt;-blue.svg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9720" y="5440153"/>
            <a:ext cx="724416" cy="724416"/>
          </a:xfrm>
          <a:prstGeom prst="rect">
            <a:avLst/>
          </a:prstGeom>
        </p:spPr>
      </p:pic>
      <p:pic>
        <p:nvPicPr>
          <p:cNvPr id="9" name="Content Placeholder 4" descr="File:Emblem-&lt;strong&gt;person&lt;/strong&gt;-red.svg - Wikimedia Common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214" y="5532256"/>
            <a:ext cx="724416" cy="724416"/>
          </a:xfrm>
          <a:prstGeom prst="rect">
            <a:avLst/>
          </a:prstGeom>
        </p:spPr>
      </p:pic>
      <p:pic>
        <p:nvPicPr>
          <p:cNvPr id="10" name="Picture 9" descr="File:Emblem-&lt;strong&gt;person&lt;/strong&gt;-green.svg - Wikimedia Common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1928" y="5730079"/>
            <a:ext cx="773688" cy="773688"/>
          </a:xfrm>
          <a:prstGeom prst="rect">
            <a:avLst/>
          </a:prstGeom>
        </p:spPr>
      </p:pic>
      <p:pic>
        <p:nvPicPr>
          <p:cNvPr id="11" name="Picture 10" descr="File:Emblem-&lt;strong&gt;person&lt;/strong&gt;-orange.svg - Wikimedia Common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3084" y="5740026"/>
            <a:ext cx="849086" cy="849086"/>
          </a:xfrm>
          <a:prstGeom prst="rect">
            <a:avLst/>
          </a:prstGeom>
        </p:spPr>
      </p:pic>
      <p:sp>
        <p:nvSpPr>
          <p:cNvPr id="12" name="Down Arrow 11"/>
          <p:cNvSpPr/>
          <p:nvPr/>
        </p:nvSpPr>
        <p:spPr>
          <a:xfrm>
            <a:off x="8479720" y="4834356"/>
            <a:ext cx="442975" cy="593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95195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Existentialism = No Human Nature</a:t>
            </a:r>
            <a:endParaRPr lang="zh-CN" altLang="en-US" dirty="0"/>
          </a:p>
        </p:txBody>
      </p:sp>
      <p:sp>
        <p:nvSpPr>
          <p:cNvPr id="3" name="Content Placeholder 2"/>
          <p:cNvSpPr>
            <a:spLocks noGrp="1"/>
          </p:cNvSpPr>
          <p:nvPr>
            <p:ph sz="half" idx="1"/>
          </p:nvPr>
        </p:nvSpPr>
        <p:spPr>
          <a:xfrm>
            <a:off x="1581912" y="2638044"/>
            <a:ext cx="5576534" cy="3101982"/>
          </a:xfrm>
        </p:spPr>
        <p:txBody>
          <a:bodyPr>
            <a:normAutofit fontScale="92500" lnSpcReduction="10000"/>
          </a:bodyPr>
          <a:lstStyle/>
          <a:p>
            <a:r>
              <a:rPr lang="en-US" altLang="zh-CN" dirty="0" smtClean="0"/>
              <a:t>“Atheistic existentialism…states that if God does not exist, there is at least one being in whom existence precedes essence—a being whose existence comes before its essence, a being who exists before he can be defined by any concept of it. That being is man…” (EH, p. 22)</a:t>
            </a:r>
          </a:p>
          <a:p>
            <a:r>
              <a:rPr lang="en-US" altLang="zh-CN" dirty="0" smtClean="0"/>
              <a:t>“there is no human nature since there is no god to conceive of it. Man is not only that which he conceives himself to be, but that which he will himself to be, and since he conceives of himself only after he exists, just as he will himself to be after being thrown into existence, man is nothing other than what he makes of himself. This is the first principle of existentialism.” (EH, p. 22)</a:t>
            </a:r>
            <a:endParaRPr lang="zh-CN" altLang="en-US" dirty="0"/>
          </a:p>
        </p:txBody>
      </p:sp>
      <p:pic>
        <p:nvPicPr>
          <p:cNvPr id="5" name="Content Placeholder 4" descr="File:Emblem-&lt;strong&gt;person&lt;/strong&gt;-blue.svg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13806" y="3896556"/>
            <a:ext cx="797106" cy="797106"/>
          </a:xfrm>
          <a:prstGeom prst="rect">
            <a:avLst/>
          </a:prstGeom>
        </p:spPr>
      </p:pic>
      <p:sp>
        <p:nvSpPr>
          <p:cNvPr id="6" name="Right Arrow 5"/>
          <p:cNvSpPr/>
          <p:nvPr/>
        </p:nvSpPr>
        <p:spPr>
          <a:xfrm rot="16200000">
            <a:off x="7485873" y="3124943"/>
            <a:ext cx="783771" cy="30044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 name="Right Arrow 6"/>
          <p:cNvSpPr/>
          <p:nvPr/>
        </p:nvSpPr>
        <p:spPr>
          <a:xfrm rot="19115656">
            <a:off x="8207474" y="3468798"/>
            <a:ext cx="783771" cy="3004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 name="Right Arrow 7"/>
          <p:cNvSpPr/>
          <p:nvPr/>
        </p:nvSpPr>
        <p:spPr>
          <a:xfrm>
            <a:off x="8449777" y="4114966"/>
            <a:ext cx="783771" cy="30044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 name="Right Arrow 8"/>
          <p:cNvSpPr/>
          <p:nvPr/>
        </p:nvSpPr>
        <p:spPr>
          <a:xfrm rot="2343238">
            <a:off x="8196816" y="4816279"/>
            <a:ext cx="783771" cy="300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ight Arrow 9"/>
          <p:cNvSpPr/>
          <p:nvPr/>
        </p:nvSpPr>
        <p:spPr>
          <a:xfrm rot="5400000">
            <a:off x="7507194" y="5052021"/>
            <a:ext cx="783771" cy="30044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16" name="Picture 15" descr="BIG IMAGE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156" y="2732667"/>
            <a:ext cx="554748" cy="554748"/>
          </a:xfrm>
          <a:prstGeom prst="rect">
            <a:avLst/>
          </a:prstGeom>
        </p:spPr>
      </p:pic>
      <p:pic>
        <p:nvPicPr>
          <p:cNvPr id="17" name="Picture 16" descr="BIG IMAGE (PNG)"/>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634985" y="2240972"/>
            <a:ext cx="554748" cy="554748"/>
          </a:xfrm>
          <a:prstGeom prst="rect">
            <a:avLst/>
          </a:prstGeom>
        </p:spPr>
      </p:pic>
      <p:pic>
        <p:nvPicPr>
          <p:cNvPr id="18" name="Picture 17" descr="BIG IMAGE (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372413" y="3948108"/>
            <a:ext cx="554748" cy="554748"/>
          </a:xfrm>
          <a:prstGeom prst="rect">
            <a:avLst/>
          </a:prstGeom>
        </p:spPr>
      </p:pic>
      <p:pic>
        <p:nvPicPr>
          <p:cNvPr id="19" name="Picture 18" descr="BIG IMAGE (PN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73798" y="5202244"/>
            <a:ext cx="554748" cy="554748"/>
          </a:xfrm>
          <a:prstGeom prst="rect">
            <a:avLst/>
          </a:prstGeom>
        </p:spPr>
      </p:pic>
      <p:pic>
        <p:nvPicPr>
          <p:cNvPr id="20" name="Picture 19" descr="BIG IMAGE (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53522" y="5677578"/>
            <a:ext cx="554748" cy="554748"/>
          </a:xfrm>
          <a:prstGeom prst="rect">
            <a:avLst/>
          </a:prstGeom>
        </p:spPr>
      </p:pic>
    </p:spTree>
    <p:extLst>
      <p:ext uri="{BB962C8B-B14F-4D97-AF65-F5344CB8AC3E}">
        <p14:creationId xmlns:p14="http://schemas.microsoft.com/office/powerpoint/2010/main" val="6669283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i="1" dirty="0" smtClean="0"/>
              <a:t>human nature </a:t>
            </a:r>
            <a:r>
              <a:rPr lang="en-US" dirty="0" smtClean="0"/>
              <a:t>to </a:t>
            </a:r>
            <a:br>
              <a:rPr lang="en-US" dirty="0" smtClean="0"/>
            </a:br>
            <a:r>
              <a:rPr lang="en-US" dirty="0" smtClean="0"/>
              <a:t>The </a:t>
            </a:r>
            <a:r>
              <a:rPr lang="en-US" i="1" dirty="0" smtClean="0"/>
              <a:t>human condition</a:t>
            </a:r>
            <a:endParaRPr lang="en-US" i="1" dirty="0"/>
          </a:p>
        </p:txBody>
      </p:sp>
      <p:sp>
        <p:nvSpPr>
          <p:cNvPr id="3" name="Content Placeholder 2"/>
          <p:cNvSpPr>
            <a:spLocks noGrp="1"/>
          </p:cNvSpPr>
          <p:nvPr>
            <p:ph sz="half" idx="1"/>
          </p:nvPr>
        </p:nvSpPr>
        <p:spPr>
          <a:xfrm>
            <a:off x="1581912" y="2638044"/>
            <a:ext cx="6033913" cy="3101982"/>
          </a:xfrm>
        </p:spPr>
        <p:txBody>
          <a:bodyPr>
            <a:normAutofit/>
          </a:bodyPr>
          <a:lstStyle/>
          <a:p>
            <a:r>
              <a:rPr lang="en-US" dirty="0" smtClean="0"/>
              <a:t>Sartre rejects the idea of “human nature” BUT embraces the idea of a “human condition” that structures our existence:</a:t>
            </a:r>
          </a:p>
          <a:p>
            <a:pPr lvl="1"/>
            <a:r>
              <a:rPr lang="en-US" dirty="0" smtClean="0"/>
              <a:t>“although it is impossible to find in every man a universal essence that could be said to comprise human nature, there is nonetheless a universal human </a:t>
            </a:r>
            <a:r>
              <a:rPr lang="en-US" i="1" dirty="0" smtClean="0"/>
              <a:t>condition</a:t>
            </a:r>
            <a:r>
              <a:rPr lang="en-US" dirty="0" smtClean="0"/>
              <a:t>…all limitations that </a:t>
            </a:r>
            <a:r>
              <a:rPr lang="en-US" i="1" dirty="0" smtClean="0"/>
              <a:t>a priori</a:t>
            </a:r>
            <a:r>
              <a:rPr lang="en-US" dirty="0" smtClean="0"/>
              <a:t> define man’s fundamental situation in the universe.” (p. 42)</a:t>
            </a:r>
          </a:p>
          <a:p>
            <a:r>
              <a:rPr lang="en-US" dirty="0" smtClean="0"/>
              <a:t>The human condition is compatible with acknowledging the distinct historical situations of humanity.</a:t>
            </a:r>
          </a:p>
        </p:txBody>
      </p:sp>
      <p:graphicFrame>
        <p:nvGraphicFramePr>
          <p:cNvPr id="5" name="Content Placeholder 4"/>
          <p:cNvGraphicFramePr>
            <a:graphicFrameLocks noGrp="1"/>
          </p:cNvGraphicFramePr>
          <p:nvPr>
            <p:ph sz="half" idx="2"/>
            <p:extLst/>
          </p:nvPr>
        </p:nvGraphicFramePr>
        <p:xfrm>
          <a:off x="7816850" y="2638425"/>
          <a:ext cx="2792413"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1394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Sartre’s ethic of responsibility (1):</a:t>
            </a:r>
            <a:br>
              <a:rPr lang="en-US" dirty="0" smtClean="0"/>
            </a:br>
            <a:r>
              <a:rPr lang="en-US" sz="2400" dirty="0" smtClean="0"/>
              <a:t>“Man is condemned to be free”</a:t>
            </a:r>
            <a:endParaRPr lang="en-US" sz="2400" dirty="0"/>
          </a:p>
        </p:txBody>
      </p:sp>
      <p:sp>
        <p:nvSpPr>
          <p:cNvPr id="3" name="Content Placeholder 2"/>
          <p:cNvSpPr>
            <a:spLocks noGrp="1"/>
          </p:cNvSpPr>
          <p:nvPr>
            <p:ph sz="half" idx="1"/>
          </p:nvPr>
        </p:nvSpPr>
        <p:spPr>
          <a:xfrm>
            <a:off x="1581912" y="2638044"/>
            <a:ext cx="5463413" cy="3101982"/>
          </a:xfrm>
        </p:spPr>
        <p:txBody>
          <a:bodyPr>
            <a:normAutofit lnSpcReduction="10000"/>
          </a:bodyPr>
          <a:lstStyle/>
          <a:p>
            <a:r>
              <a:rPr lang="en-US" dirty="0" smtClean="0"/>
              <a:t>“If, however, existence truly does precede essence, man is responsible for what he is. Thus, the first effect of existentialism is to make every man conscious of what he is, and to make him solely responsible for his own existence. And when we say that man is responsible for himself, we do not mean that he is responsible only for his own individuality, but that he is responsible for all men.” (EH, p. 23)</a:t>
            </a:r>
          </a:p>
          <a:p>
            <a:r>
              <a:rPr lang="en-US" dirty="0" smtClean="0"/>
              <a:t>“condemned, because he did not create himself, yet nonetheless free, because once cast into the world, he is responsible for everything he does.” (EH, p. 29)</a:t>
            </a:r>
          </a:p>
          <a:p>
            <a:endParaRPr lang="en-US" dirty="0"/>
          </a:p>
          <a:p>
            <a:pPr marL="0" indent="0">
              <a:buNone/>
            </a:pPr>
            <a:endParaRPr lang="en-US" dirty="0"/>
          </a:p>
        </p:txBody>
      </p:sp>
      <p:pic>
        <p:nvPicPr>
          <p:cNvPr id="5" name="Content Placeholder 4" descr="How to Rescue Your Team From &lt;strong&gt;Finger Pointing&lt;/strong&gt; | Right Minded Teamwork"/>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03364" y="2783823"/>
            <a:ext cx="2857500" cy="1533525"/>
          </a:xfrm>
        </p:spPr>
      </p:pic>
    </p:spTree>
    <p:extLst>
      <p:ext uri="{BB962C8B-B14F-4D97-AF65-F5344CB8AC3E}">
        <p14:creationId xmlns:p14="http://schemas.microsoft.com/office/powerpoint/2010/main" val="4304466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anguish</a:t>
            </a:r>
            <a:endParaRPr lang="zh-CN" altLang="en-US" dirty="0"/>
          </a:p>
        </p:txBody>
      </p:sp>
      <p:sp>
        <p:nvSpPr>
          <p:cNvPr id="3" name="Content Placeholder 2"/>
          <p:cNvSpPr>
            <a:spLocks noGrp="1"/>
          </p:cNvSpPr>
          <p:nvPr>
            <p:ph sz="half" idx="1"/>
          </p:nvPr>
        </p:nvSpPr>
        <p:spPr>
          <a:xfrm>
            <a:off x="1581912" y="2638044"/>
            <a:ext cx="5933704" cy="3101982"/>
          </a:xfrm>
        </p:spPr>
        <p:txBody>
          <a:bodyPr>
            <a:normAutofit/>
          </a:bodyPr>
          <a:lstStyle/>
          <a:p>
            <a:r>
              <a:rPr lang="en-US" altLang="zh-CN" sz="2000" dirty="0" smtClean="0"/>
              <a:t>Sartre distinguishes </a:t>
            </a:r>
            <a:r>
              <a:rPr lang="en-US" altLang="zh-CN" sz="2000" i="1" dirty="0" smtClean="0"/>
              <a:t>fear</a:t>
            </a:r>
            <a:r>
              <a:rPr lang="en-US" altLang="zh-CN" sz="2000" dirty="0" smtClean="0"/>
              <a:t> from </a:t>
            </a:r>
            <a:r>
              <a:rPr lang="en-US" altLang="zh-CN" sz="2000" i="1" dirty="0" smtClean="0"/>
              <a:t>anguish</a:t>
            </a:r>
            <a:r>
              <a:rPr lang="en-US" altLang="zh-CN" sz="2000" dirty="0" smtClean="0"/>
              <a:t>:</a:t>
            </a:r>
          </a:p>
          <a:p>
            <a:pPr lvl="1">
              <a:buFont typeface="Wingdings" panose="05000000000000000000" pitchFamily="2" charset="2"/>
              <a:buChar char="ü"/>
            </a:pPr>
            <a:r>
              <a:rPr lang="en-US" altLang="zh-CN" sz="1800" b="1" dirty="0" smtClean="0"/>
              <a:t>Fear</a:t>
            </a:r>
            <a:r>
              <a:rPr lang="en-US" altLang="zh-CN" sz="1800" dirty="0" smtClean="0"/>
              <a:t>: awareness of </a:t>
            </a:r>
            <a:r>
              <a:rPr lang="en-US" altLang="zh-CN" sz="1800" dirty="0"/>
              <a:t>a threat in the world.</a:t>
            </a:r>
          </a:p>
          <a:p>
            <a:pPr lvl="1">
              <a:buFont typeface="Wingdings" panose="05000000000000000000" pitchFamily="2" charset="2"/>
              <a:buChar char="ü"/>
            </a:pPr>
            <a:r>
              <a:rPr lang="en-US" altLang="zh-CN" sz="1800" b="1" dirty="0" smtClean="0"/>
              <a:t>Anguish</a:t>
            </a:r>
            <a:r>
              <a:rPr lang="en-US" altLang="zh-CN" sz="1800" dirty="0" smtClean="0"/>
              <a:t>: awareness of my own freedom.</a:t>
            </a:r>
            <a:endParaRPr lang="en-US" altLang="zh-CN" dirty="0"/>
          </a:p>
          <a:p>
            <a:pPr lvl="2"/>
            <a:r>
              <a:rPr lang="en-US" altLang="zh-CN" dirty="0"/>
              <a:t>Anguish is “consciousness of freedom.” (BN, p. 71</a:t>
            </a:r>
            <a:r>
              <a:rPr lang="en-US" altLang="zh-CN" dirty="0" smtClean="0"/>
              <a:t>)</a:t>
            </a:r>
          </a:p>
          <a:p>
            <a:pPr lvl="2"/>
            <a:r>
              <a:rPr lang="en-US" altLang="zh-CN" dirty="0" smtClean="0"/>
              <a:t>“Vertigo is anguish to the extent that I am afraid not of falling over the precipice, but of throwing myself over.” (BN, p. 65)</a:t>
            </a:r>
          </a:p>
          <a:p>
            <a:pPr lvl="2"/>
            <a:r>
              <a:rPr lang="en-US" altLang="zh-CN" dirty="0" smtClean="0"/>
              <a:t>Anguish can concern both the past &amp; the future. Example: the gambler’s resolution.</a:t>
            </a:r>
          </a:p>
          <a:p>
            <a:pPr marL="228600" lvl="1" indent="0">
              <a:buNone/>
            </a:pPr>
            <a:endParaRPr lang="en-US" altLang="zh-CN" dirty="0" smtClean="0"/>
          </a:p>
        </p:txBody>
      </p:sp>
      <p:pic>
        <p:nvPicPr>
          <p:cNvPr id="7" name="Content Placeholder 6" descr="Preikestolen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1085" y="2638044"/>
            <a:ext cx="2219779" cy="2959705"/>
          </a:xfrm>
        </p:spPr>
      </p:pic>
      <p:pic>
        <p:nvPicPr>
          <p:cNvPr id="8" name="Picture 7" descr="Die Dice - vector Clip A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635" y="4370073"/>
            <a:ext cx="775495" cy="860799"/>
          </a:xfrm>
          <a:prstGeom prst="rect">
            <a:avLst/>
          </a:prstGeom>
        </p:spPr>
      </p:pic>
    </p:spTree>
    <p:extLst>
      <p:ext uri="{BB962C8B-B14F-4D97-AF65-F5344CB8AC3E}">
        <p14:creationId xmlns:p14="http://schemas.microsoft.com/office/powerpoint/2010/main" val="424104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abandonment</a:t>
            </a:r>
            <a:endParaRPr lang="en-US" dirty="0"/>
          </a:p>
        </p:txBody>
      </p:sp>
      <p:sp>
        <p:nvSpPr>
          <p:cNvPr id="3" name="Content Placeholder 2"/>
          <p:cNvSpPr>
            <a:spLocks noGrp="1"/>
          </p:cNvSpPr>
          <p:nvPr>
            <p:ph sz="half" idx="1"/>
          </p:nvPr>
        </p:nvSpPr>
        <p:spPr>
          <a:xfrm>
            <a:off x="2231136" y="2496044"/>
            <a:ext cx="4271771" cy="3696938"/>
          </a:xfrm>
        </p:spPr>
        <p:txBody>
          <a:bodyPr>
            <a:normAutofit lnSpcReduction="10000"/>
          </a:bodyPr>
          <a:lstStyle/>
          <a:p>
            <a:r>
              <a:rPr lang="en-US" sz="2000" dirty="0" smtClean="0"/>
              <a:t>Sartre describes our situation as “</a:t>
            </a:r>
            <a:r>
              <a:rPr lang="en-US" sz="2000" i="1" dirty="0" smtClean="0"/>
              <a:t>abandonment</a:t>
            </a:r>
            <a:r>
              <a:rPr lang="en-US" sz="2000" dirty="0" smtClean="0"/>
              <a:t>,” i.e., a situation of radical freedom where we have to decide our values.</a:t>
            </a:r>
          </a:p>
          <a:p>
            <a:r>
              <a:rPr lang="en-US" sz="2000" dirty="0" smtClean="0"/>
              <a:t>Example:  A boy faces the choice of going off to join the Free French Forces OR staying home with his mother, who would otherwise be alone.</a:t>
            </a:r>
          </a:p>
          <a:p>
            <a:r>
              <a:rPr lang="en-US" sz="2000" dirty="0" smtClean="0"/>
              <a:t>On what basis can he make such a choice?</a:t>
            </a:r>
            <a:endParaRPr lang="en-US" sz="2000" dirty="0"/>
          </a:p>
        </p:txBody>
      </p:sp>
      <p:pic>
        <p:nvPicPr>
          <p:cNvPr id="5" name="Content Placeholder 4" descr="File:Emblem-&lt;strong&gt;person&lt;/strong&gt;-blue.svg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338" y="4092498"/>
            <a:ext cx="797106" cy="797106"/>
          </a:xfrm>
          <a:prstGeom prst="rect">
            <a:avLst/>
          </a:prstGeom>
        </p:spPr>
      </p:pic>
      <p:sp>
        <p:nvSpPr>
          <p:cNvPr id="7" name="Right Arrow 6"/>
          <p:cNvSpPr/>
          <p:nvPr/>
        </p:nvSpPr>
        <p:spPr>
          <a:xfrm rot="19115656">
            <a:off x="7071006" y="3664740"/>
            <a:ext cx="783771" cy="3004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Right Arrow 8"/>
          <p:cNvSpPr/>
          <p:nvPr/>
        </p:nvSpPr>
        <p:spPr>
          <a:xfrm rot="2343238">
            <a:off x="7060348" y="5012221"/>
            <a:ext cx="783771" cy="300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14" descr="Clipart - Grey haired &lt;strong&gt;grandma&lt;/strong&g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658" y="5526009"/>
            <a:ext cx="904738" cy="903532"/>
          </a:xfrm>
          <a:prstGeom prst="rect">
            <a:avLst/>
          </a:prstGeom>
        </p:spPr>
      </p:pic>
      <p:pic>
        <p:nvPicPr>
          <p:cNvPr id="16" name="Picture 15" descr="army 2 by andinuryadin - a &lt;strong&gt;soldier&lt;/strong&gt; and a do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420" y="2496044"/>
            <a:ext cx="1018049" cy="1894114"/>
          </a:xfrm>
          <a:prstGeom prst="rect">
            <a:avLst/>
          </a:prstGeom>
        </p:spPr>
      </p:pic>
    </p:spTree>
    <p:extLst>
      <p:ext uri="{BB962C8B-B14F-4D97-AF65-F5344CB8AC3E}">
        <p14:creationId xmlns:p14="http://schemas.microsoft.com/office/powerpoint/2010/main" val="3730862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religion or philosophy provide an answer?</a:t>
            </a:r>
            <a:endParaRPr lang="en-US" dirty="0"/>
          </a:p>
        </p:txBody>
      </p:sp>
      <p:sp>
        <p:nvSpPr>
          <p:cNvPr id="3" name="Content Placeholder 2"/>
          <p:cNvSpPr>
            <a:spLocks noGrp="1"/>
          </p:cNvSpPr>
          <p:nvPr>
            <p:ph idx="1"/>
          </p:nvPr>
        </p:nvSpPr>
        <p:spPr>
          <a:xfrm>
            <a:off x="2231136" y="2638044"/>
            <a:ext cx="5097128" cy="3101983"/>
          </a:xfrm>
        </p:spPr>
        <p:txBody>
          <a:bodyPr>
            <a:normAutofit lnSpcReduction="10000"/>
          </a:bodyPr>
          <a:lstStyle/>
          <a:p>
            <a:r>
              <a:rPr lang="en-US" dirty="0" smtClean="0"/>
              <a:t>According to Sartre, religion and moral philosophy cannot provide an answer to the question facing the young man.</a:t>
            </a:r>
          </a:p>
          <a:p>
            <a:r>
              <a:rPr lang="en-US" dirty="0" smtClean="0"/>
              <a:t>Examples:</a:t>
            </a:r>
          </a:p>
          <a:p>
            <a:pPr lvl="1"/>
            <a:r>
              <a:rPr lang="en-US" b="1" dirty="0" smtClean="0"/>
              <a:t>Christian</a:t>
            </a:r>
            <a:r>
              <a:rPr lang="en-US" dirty="0" smtClean="0"/>
              <a:t>:  “Love your neighbor!”</a:t>
            </a:r>
          </a:p>
          <a:p>
            <a:pPr lvl="2"/>
            <a:r>
              <a:rPr lang="en-US" b="1" dirty="0" smtClean="0"/>
              <a:t>Response</a:t>
            </a:r>
            <a:r>
              <a:rPr lang="en-US" dirty="0" smtClean="0"/>
              <a:t>:  Which one? Mother? Fellow Citizens?</a:t>
            </a:r>
          </a:p>
          <a:p>
            <a:pPr lvl="1"/>
            <a:r>
              <a:rPr lang="en-US" b="1" dirty="0" smtClean="0"/>
              <a:t>Kantian</a:t>
            </a:r>
            <a:r>
              <a:rPr lang="en-US" dirty="0" smtClean="0"/>
              <a:t>:  “Don’t treat others as a means to an end!”</a:t>
            </a:r>
          </a:p>
          <a:p>
            <a:pPr lvl="2"/>
            <a:r>
              <a:rPr lang="en-US" b="1" dirty="0" smtClean="0"/>
              <a:t>Response</a:t>
            </a:r>
            <a:r>
              <a:rPr lang="en-US" dirty="0" smtClean="0"/>
              <a:t>:  Either I treat my mother as and end &amp; fellow citizens as means OR I treat my fellow citizens as ends and mother as a means.</a:t>
            </a:r>
            <a:endParaRPr lang="en-US" dirty="0"/>
          </a:p>
        </p:txBody>
      </p:sp>
      <p:pic>
        <p:nvPicPr>
          <p:cNvPr id="4" name="Picture 3" descr="Immanuel &lt;strong&gt;Kant&lt;/strong&gt; - Wikipedia, la enciclopedia lib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198" y="4732767"/>
            <a:ext cx="1011465" cy="1456509"/>
          </a:xfrm>
          <a:prstGeom prst="rect">
            <a:avLst/>
          </a:prstGeom>
        </p:spPr>
      </p:pic>
      <p:pic>
        <p:nvPicPr>
          <p:cNvPr id="5" name="Picture 4" descr="romanencyclopedia - &lt;strong&gt;Jesus&lt;/strong&gt; Chris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989" y="3069444"/>
            <a:ext cx="996707" cy="1324128"/>
          </a:xfrm>
          <a:prstGeom prst="rect">
            <a:avLst/>
          </a:prstGeom>
        </p:spPr>
      </p:pic>
      <p:sp>
        <p:nvSpPr>
          <p:cNvPr id="6" name="Oval Callout 5"/>
          <p:cNvSpPr/>
          <p:nvPr/>
        </p:nvSpPr>
        <p:spPr>
          <a:xfrm>
            <a:off x="8424696" y="2301285"/>
            <a:ext cx="1947213" cy="915053"/>
          </a:xfrm>
          <a:prstGeom prst="wedgeEllipseCallout">
            <a:avLst/>
          </a:prstGeom>
          <a:solidFill>
            <a:srgbClr val="0070C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Love your neighbor as yourself!</a:t>
            </a:r>
            <a:endParaRPr lang="zh-CN" altLang="en-US" sz="1600" b="1" dirty="0"/>
          </a:p>
        </p:txBody>
      </p:sp>
      <p:sp>
        <p:nvSpPr>
          <p:cNvPr id="7" name="Oval Callout 6"/>
          <p:cNvSpPr/>
          <p:nvPr/>
        </p:nvSpPr>
        <p:spPr>
          <a:xfrm>
            <a:off x="8524421" y="4105643"/>
            <a:ext cx="1847488" cy="915053"/>
          </a:xfrm>
          <a:prstGeom prst="wedgeEllipseCallou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t>Treat others as ends in themselves</a:t>
            </a:r>
            <a:endParaRPr lang="zh-CN" altLang="en-US" sz="1400" b="1" dirty="0"/>
          </a:p>
        </p:txBody>
      </p:sp>
    </p:spTree>
    <p:extLst>
      <p:ext uri="{BB962C8B-B14F-4D97-AF65-F5344CB8AC3E}">
        <p14:creationId xmlns:p14="http://schemas.microsoft.com/office/powerpoint/2010/main" val="1711451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our feelings?</a:t>
            </a:r>
            <a:endParaRPr lang="en-US" dirty="0"/>
          </a:p>
        </p:txBody>
      </p:sp>
      <p:sp>
        <p:nvSpPr>
          <p:cNvPr id="3" name="Content Placeholder 2"/>
          <p:cNvSpPr>
            <a:spLocks noGrp="1"/>
          </p:cNvSpPr>
          <p:nvPr>
            <p:ph sz="half" idx="1"/>
          </p:nvPr>
        </p:nvSpPr>
        <p:spPr>
          <a:xfrm>
            <a:off x="1581912" y="2638044"/>
            <a:ext cx="5315277" cy="3101982"/>
          </a:xfrm>
        </p:spPr>
        <p:txBody>
          <a:bodyPr/>
          <a:lstStyle/>
          <a:p>
            <a:r>
              <a:rPr lang="en-US" dirty="0" smtClean="0"/>
              <a:t>Sartre argues that we cannot find an appropriate guide in our feelings since the value of those feelings depends on whether we let them guide our action. But that is the question we are trying to answer:</a:t>
            </a:r>
          </a:p>
          <a:p>
            <a:pPr lvl="1"/>
            <a:r>
              <a:rPr lang="en-US" dirty="0" smtClean="0"/>
              <a:t>“The only way I can measure the strength of this affection is precisely by performing an action that confirms and defines it. However since I am depending on this affection to justify my action, I find myself caught in a vicious circle.” (EH, p. 32)</a:t>
            </a:r>
            <a:endParaRPr lang="en-US" dirty="0"/>
          </a:p>
        </p:txBody>
      </p:sp>
      <p:pic>
        <p:nvPicPr>
          <p:cNvPr id="5" name="Content Placeholder 4" descr="&lt;strong&gt;Listen To Your Heart&lt;/strong&gt; 2012 by JadeTheAngle777 on DeviantArt"/>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17664" y="2638044"/>
            <a:ext cx="2743200" cy="2182368"/>
          </a:xfrm>
        </p:spPr>
      </p:pic>
    </p:spTree>
    <p:extLst>
      <p:ext uri="{BB962C8B-B14F-4D97-AF65-F5344CB8AC3E}">
        <p14:creationId xmlns:p14="http://schemas.microsoft.com/office/powerpoint/2010/main" val="25009979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consulting someone?</a:t>
            </a:r>
            <a:endParaRPr lang="en-US" dirty="0"/>
          </a:p>
        </p:txBody>
      </p:sp>
      <p:sp>
        <p:nvSpPr>
          <p:cNvPr id="3" name="Content Placeholder 2"/>
          <p:cNvSpPr>
            <a:spLocks noGrp="1"/>
          </p:cNvSpPr>
          <p:nvPr>
            <p:ph idx="1"/>
          </p:nvPr>
        </p:nvSpPr>
        <p:spPr>
          <a:xfrm>
            <a:off x="2231136" y="2638044"/>
            <a:ext cx="4287230" cy="3101983"/>
          </a:xfrm>
        </p:spPr>
        <p:txBody>
          <a:bodyPr>
            <a:normAutofit lnSpcReduction="10000"/>
          </a:bodyPr>
          <a:lstStyle/>
          <a:p>
            <a:r>
              <a:rPr lang="en-US" dirty="0" smtClean="0"/>
              <a:t>Sartre argues that consulting another person doesn’t really answer the question because it is up to us to choose whom we consult. Different consultants will give us different answers, and we have to decide whom we will ask:</a:t>
            </a:r>
          </a:p>
          <a:p>
            <a:pPr lvl="1"/>
            <a:r>
              <a:rPr lang="en-US" dirty="0" smtClean="0"/>
              <a:t>“But if you consult a priest, for instance, it’s you who has chosen to consult him, and you already know in your heart, more or less, what advice he is likely to give. In other words, to choose one’s adviser is only another way to commit oneself.” (EH, p. 33)</a:t>
            </a:r>
            <a:endParaRPr lang="en-US" dirty="0"/>
          </a:p>
        </p:txBody>
      </p:sp>
      <p:pic>
        <p:nvPicPr>
          <p:cNvPr id="4" name="Content Placeholder 4" descr="File:Emblem-&lt;strong&gt;person&lt;/strong&gt;-blue.svg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852" y="3922681"/>
            <a:ext cx="797106" cy="797106"/>
          </a:xfrm>
          <a:prstGeom prst="rect">
            <a:avLst/>
          </a:prstGeom>
        </p:spPr>
      </p:pic>
      <p:sp>
        <p:nvSpPr>
          <p:cNvPr id="5" name="Right Arrow 4"/>
          <p:cNvSpPr/>
          <p:nvPr/>
        </p:nvSpPr>
        <p:spPr>
          <a:xfrm rot="19115656">
            <a:off x="7593520" y="3494923"/>
            <a:ext cx="783771" cy="3004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Right Arrow 5"/>
          <p:cNvSpPr/>
          <p:nvPr/>
        </p:nvSpPr>
        <p:spPr>
          <a:xfrm rot="2343238">
            <a:off x="7582862" y="4842404"/>
            <a:ext cx="783771" cy="300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descr="Open Forum for Pastors | internetmonk.co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5415" y="2638044"/>
            <a:ext cx="1151088" cy="1233308"/>
          </a:xfrm>
          <a:prstGeom prst="rect">
            <a:avLst/>
          </a:prstGeom>
        </p:spPr>
      </p:pic>
      <p:pic>
        <p:nvPicPr>
          <p:cNvPr id="8" name="Picture 7" descr="parrishsocialstudies - Crazy &lt;strong&gt;Professor&lt;/strong&g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4961" y="5356192"/>
            <a:ext cx="1141542" cy="989336"/>
          </a:xfrm>
          <a:prstGeom prst="rect">
            <a:avLst/>
          </a:prstGeom>
        </p:spPr>
      </p:pic>
    </p:spTree>
    <p:extLst>
      <p:ext uri="{BB962C8B-B14F-4D97-AF65-F5344CB8AC3E}">
        <p14:creationId xmlns:p14="http://schemas.microsoft.com/office/powerpoint/2010/main" val="7220799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as  way of life 2</a:t>
            </a:r>
            <a:endParaRPr lang="zh-CN" altLang="en-US" dirty="0"/>
          </a:p>
        </p:txBody>
      </p:sp>
      <p:sp>
        <p:nvSpPr>
          <p:cNvPr id="3" name="Content Placeholder 2"/>
          <p:cNvSpPr>
            <a:spLocks noGrp="1"/>
          </p:cNvSpPr>
          <p:nvPr>
            <p:ph idx="1"/>
          </p:nvPr>
        </p:nvSpPr>
        <p:spPr>
          <a:xfrm>
            <a:off x="2231136" y="2638044"/>
            <a:ext cx="5708532" cy="3101983"/>
          </a:xfrm>
        </p:spPr>
        <p:txBody>
          <a:bodyPr>
            <a:normAutofit/>
          </a:bodyPr>
          <a:lstStyle/>
          <a:p>
            <a:r>
              <a:rPr lang="en-US" altLang="zh-CN" dirty="0" smtClean="0"/>
              <a:t>John M. Cooper (2012) has also argued that ancient philosophy is best understood as a ‘way of life’, but he emphasizes something different than </a:t>
            </a:r>
            <a:r>
              <a:rPr lang="en-US" altLang="zh-CN" dirty="0" err="1" smtClean="0"/>
              <a:t>Hadot</a:t>
            </a:r>
            <a:r>
              <a:rPr lang="en-US" altLang="zh-CN" dirty="0" smtClean="0"/>
              <a:t>.</a:t>
            </a:r>
          </a:p>
          <a:p>
            <a:pPr lvl="1"/>
            <a:r>
              <a:rPr lang="en-US" altLang="zh-CN" dirty="0" smtClean="0"/>
              <a:t>“To live a life of philosophy is to live committed to following philosophical reason wherever it may lead. The promise is that by doing so—but only by doing so—one will achieve the best possible human life” (p. 18)</a:t>
            </a:r>
          </a:p>
          <a:p>
            <a:endParaRPr lang="zh-CN"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106" y="3275805"/>
            <a:ext cx="1216110" cy="1826460"/>
          </a:xfrm>
          <a:prstGeom prst="rect">
            <a:avLst/>
          </a:prstGeom>
        </p:spPr>
      </p:pic>
      <p:graphicFrame>
        <p:nvGraphicFramePr>
          <p:cNvPr id="6" name="Diagram 5"/>
          <p:cNvGraphicFramePr/>
          <p:nvPr>
            <p:extLst>
              <p:ext uri="{D42A27DB-BD31-4B8C-83A1-F6EECF244321}">
                <p14:modId xmlns:p14="http://schemas.microsoft.com/office/powerpoint/2010/main" val="3802922852"/>
              </p:ext>
            </p:extLst>
          </p:nvPr>
        </p:nvGraphicFramePr>
        <p:xfrm>
          <a:off x="3988122" y="4800564"/>
          <a:ext cx="2194560" cy="1297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64400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Not choosing isn’t an option</a:t>
            </a:r>
            <a:endParaRPr lang="zh-CN" altLang="en-US" dirty="0"/>
          </a:p>
        </p:txBody>
      </p:sp>
      <p:sp>
        <p:nvSpPr>
          <p:cNvPr id="3" name="Content Placeholder 2"/>
          <p:cNvSpPr>
            <a:spLocks noGrp="1"/>
          </p:cNvSpPr>
          <p:nvPr>
            <p:ph sz="half" idx="1"/>
          </p:nvPr>
        </p:nvSpPr>
        <p:spPr>
          <a:xfrm>
            <a:off x="1581912" y="2638044"/>
            <a:ext cx="4622945" cy="3101982"/>
          </a:xfrm>
        </p:spPr>
        <p:txBody>
          <a:bodyPr/>
          <a:lstStyle/>
          <a:p>
            <a:r>
              <a:rPr lang="en-US" altLang="zh-CN" dirty="0" smtClean="0"/>
              <a:t>We don’t have the option NOT to choose. To not to choose is simply to make a choice without self-awareness:</a:t>
            </a:r>
          </a:p>
          <a:p>
            <a:pPr lvl="1"/>
            <a:r>
              <a:rPr lang="en-US" altLang="zh-CN" dirty="0" smtClean="0"/>
              <a:t>“I can always choose, but I must also realize that, if I decide not to choose, that still constitutes a choice.” (EH, p. 44)</a:t>
            </a:r>
            <a:endParaRPr lang="zh-CN" altLang="en-US" dirty="0"/>
          </a:p>
        </p:txBody>
      </p:sp>
      <p:sp>
        <p:nvSpPr>
          <p:cNvPr id="5" name="Rectangle 4"/>
          <p:cNvSpPr/>
          <p:nvPr/>
        </p:nvSpPr>
        <p:spPr>
          <a:xfrm>
            <a:off x="5650544" y="2470945"/>
            <a:ext cx="5256942" cy="769441"/>
          </a:xfrm>
          <a:prstGeom prst="rect">
            <a:avLst/>
          </a:prstGeom>
          <a:noFill/>
        </p:spPr>
        <p:txBody>
          <a:bodyPr wrap="square" lIns="91440" tIns="45720" rIns="91440" bIns="45720">
            <a:spAutoFit/>
          </a:bodyPr>
          <a:lstStyle/>
          <a:p>
            <a:pPr algn="ctr"/>
            <a:r>
              <a:rPr lang="en-US" altLang="zh-CN" sz="4400" b="1" dirty="0" smtClean="0">
                <a:ln w="22225">
                  <a:solidFill>
                    <a:schemeClr val="accent2"/>
                  </a:solidFill>
                  <a:prstDash val="solid"/>
                </a:ln>
                <a:solidFill>
                  <a:schemeClr val="accent2">
                    <a:lumMod val="40000"/>
                    <a:lumOff val="60000"/>
                  </a:schemeClr>
                </a:solidFill>
              </a:rPr>
              <a:t>NOT Choosing</a:t>
            </a:r>
            <a:endParaRPr lang="en-US" altLang="zh-CN" sz="4400" b="1" dirty="0">
              <a:ln w="22225">
                <a:solidFill>
                  <a:schemeClr val="accent2"/>
                </a:solidFill>
                <a:prstDash val="solid"/>
              </a:ln>
              <a:solidFill>
                <a:schemeClr val="accent2">
                  <a:lumMod val="40000"/>
                  <a:lumOff val="60000"/>
                </a:schemeClr>
              </a:solidFill>
            </a:endParaRPr>
          </a:p>
        </p:txBody>
      </p:sp>
      <p:sp>
        <p:nvSpPr>
          <p:cNvPr id="6" name="Equal 5"/>
          <p:cNvSpPr/>
          <p:nvPr/>
        </p:nvSpPr>
        <p:spPr>
          <a:xfrm>
            <a:off x="7406640" y="3409406"/>
            <a:ext cx="1502229" cy="796834"/>
          </a:xfrm>
          <a:prstGeom prst="mathEqual">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sp>
        <p:nvSpPr>
          <p:cNvPr id="7" name="Rectangle 6"/>
          <p:cNvSpPr/>
          <p:nvPr/>
        </p:nvSpPr>
        <p:spPr>
          <a:xfrm>
            <a:off x="6835116" y="4511431"/>
            <a:ext cx="2645276" cy="769441"/>
          </a:xfrm>
          <a:prstGeom prst="rect">
            <a:avLst/>
          </a:prstGeom>
        </p:spPr>
        <p:txBody>
          <a:bodyPr wrap="none">
            <a:spAutoFit/>
          </a:bodyPr>
          <a:lstStyle/>
          <a:p>
            <a:pPr algn="ctr"/>
            <a:r>
              <a:rPr lang="en-US" altLang="zh-CN"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Choosing</a:t>
            </a:r>
            <a:endParaRPr lang="en-US" altLang="zh-C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3416205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Freedom to choose</a:t>
            </a:r>
            <a:endParaRPr lang="en-US" dirty="0"/>
          </a:p>
        </p:txBody>
      </p:sp>
      <p:sp>
        <p:nvSpPr>
          <p:cNvPr id="3" name="Content Placeholder 2"/>
          <p:cNvSpPr>
            <a:spLocks noGrp="1"/>
          </p:cNvSpPr>
          <p:nvPr>
            <p:ph sz="half" idx="1"/>
          </p:nvPr>
        </p:nvSpPr>
        <p:spPr>
          <a:xfrm>
            <a:off x="1581912" y="2638044"/>
            <a:ext cx="5289151" cy="3101982"/>
          </a:xfrm>
        </p:spPr>
        <p:txBody>
          <a:bodyPr/>
          <a:lstStyle/>
          <a:p>
            <a:r>
              <a:rPr lang="en-US" dirty="0" smtClean="0"/>
              <a:t>In considering moral dilemmas, Sartre insists that at the end of the day, we are simply left with the choice: </a:t>
            </a:r>
            <a:r>
              <a:rPr lang="en-US" b="1" i="1" dirty="0" smtClean="0"/>
              <a:t>do or do not</a:t>
            </a:r>
            <a:r>
              <a:rPr lang="en-US" dirty="0" smtClean="0"/>
              <a:t>.</a:t>
            </a:r>
          </a:p>
          <a:p>
            <a:r>
              <a:rPr lang="en-US" dirty="0" smtClean="0"/>
              <a:t>“You are free, so choose; in other words, invent. No general code of ethics can tell you what you ought to do; there are no signs in this world.” (EH, p. 33)</a:t>
            </a:r>
          </a:p>
          <a:p>
            <a:endParaRPr lang="en-US" dirty="0"/>
          </a:p>
        </p:txBody>
      </p:sp>
      <p:pic>
        <p:nvPicPr>
          <p:cNvPr id="5" name="Content Placeholder 4" descr="AHSLifeofPi5 - Hinduism"/>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58233" y="2741922"/>
            <a:ext cx="3451030" cy="2339529"/>
          </a:xfrm>
        </p:spPr>
      </p:pic>
    </p:spTree>
    <p:extLst>
      <p:ext uri="{BB962C8B-B14F-4D97-AF65-F5344CB8AC3E}">
        <p14:creationId xmlns:p14="http://schemas.microsoft.com/office/powerpoint/2010/main" val="27558876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Objection 1: arbitrary choice</a:t>
            </a:r>
            <a:endParaRPr lang="zh-CN" altLang="en-US" dirty="0"/>
          </a:p>
        </p:txBody>
      </p:sp>
      <p:sp>
        <p:nvSpPr>
          <p:cNvPr id="3" name="Content Placeholder 2"/>
          <p:cNvSpPr>
            <a:spLocks noGrp="1"/>
          </p:cNvSpPr>
          <p:nvPr>
            <p:ph sz="half" idx="1"/>
          </p:nvPr>
        </p:nvSpPr>
        <p:spPr>
          <a:xfrm>
            <a:off x="1581912" y="2638044"/>
            <a:ext cx="5452733" cy="3101982"/>
          </a:xfrm>
        </p:spPr>
        <p:txBody>
          <a:bodyPr>
            <a:normAutofit lnSpcReduction="10000"/>
          </a:bodyPr>
          <a:lstStyle/>
          <a:p>
            <a:r>
              <a:rPr lang="en-US" altLang="zh-CN" i="1" dirty="0" smtClean="0"/>
              <a:t>Sartre’s answer</a:t>
            </a:r>
            <a:r>
              <a:rPr lang="en-US" altLang="zh-CN" dirty="0" smtClean="0"/>
              <a:t>: the lack of given values to guide one’s choice doesn’t make it arbitrary. It is like creating a work of art.</a:t>
            </a:r>
          </a:p>
          <a:p>
            <a:pPr lvl="1"/>
            <a:r>
              <a:rPr lang="en-US" altLang="zh-CN" dirty="0" smtClean="0"/>
              <a:t>“Whatever he does, he cannot avoid bearing full responsibility for his situation. He must choose without reference to any </a:t>
            </a:r>
            <a:r>
              <a:rPr lang="en-US" altLang="zh-CN" dirty="0" err="1" smtClean="0"/>
              <a:t>preestablished</a:t>
            </a:r>
            <a:r>
              <a:rPr lang="en-US" altLang="zh-CN" dirty="0" smtClean="0"/>
              <a:t> values, but it would be unfair to tax him with capriciousness. Rather, let us say that moral choice is like constructing a work of art” (EH, p. 45)</a:t>
            </a:r>
          </a:p>
          <a:p>
            <a:pPr lvl="1"/>
            <a:r>
              <a:rPr lang="en-US" altLang="zh-CN" dirty="0" smtClean="0"/>
              <a:t>“What art and morality have in common is creation and invention. We cannot decide </a:t>
            </a:r>
            <a:r>
              <a:rPr lang="en-US" altLang="zh-CN" i="1" dirty="0" smtClean="0"/>
              <a:t>a priori</a:t>
            </a:r>
            <a:r>
              <a:rPr lang="en-US" altLang="zh-CN" dirty="0" smtClean="0"/>
              <a:t> what ought to be done” (p. 46)</a:t>
            </a:r>
          </a:p>
          <a:p>
            <a:pPr lvl="1"/>
            <a:endParaRPr lang="en-US" altLang="zh-CN" dirty="0" smtClean="0"/>
          </a:p>
          <a:p>
            <a:endParaRPr lang="zh-CN" altLang="en-US" dirty="0"/>
          </a:p>
        </p:txBody>
      </p:sp>
      <p:pic>
        <p:nvPicPr>
          <p:cNvPr id="5" name="Content Placeholder 4" descr="File:Van Gogh self portrait as an &lt;strong&gt;artist&lt;/strong&gt;.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6593" y="2638425"/>
            <a:ext cx="2334965" cy="3101975"/>
          </a:xfrm>
        </p:spPr>
      </p:pic>
    </p:spTree>
    <p:extLst>
      <p:ext uri="{BB962C8B-B14F-4D97-AF65-F5344CB8AC3E}">
        <p14:creationId xmlns:p14="http://schemas.microsoft.com/office/powerpoint/2010/main" val="30061105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smtClean="0"/>
              <a:t>Objection 2: inability to judge others</a:t>
            </a:r>
            <a:endParaRPr lang="zh-CN" altLang="en-US" sz="2400" dirty="0"/>
          </a:p>
        </p:txBody>
      </p:sp>
      <p:sp>
        <p:nvSpPr>
          <p:cNvPr id="3" name="Content Placeholder 2"/>
          <p:cNvSpPr>
            <a:spLocks noGrp="1"/>
          </p:cNvSpPr>
          <p:nvPr>
            <p:ph sz="half" idx="1"/>
          </p:nvPr>
        </p:nvSpPr>
        <p:spPr>
          <a:xfrm>
            <a:off x="1581912" y="2638044"/>
            <a:ext cx="4600679" cy="3101982"/>
          </a:xfrm>
        </p:spPr>
        <p:txBody>
          <a:bodyPr>
            <a:normAutofit fontScale="92500" lnSpcReduction="10000"/>
          </a:bodyPr>
          <a:lstStyle/>
          <a:p>
            <a:r>
              <a:rPr lang="en-US" altLang="zh-CN" i="1" dirty="0" smtClean="0"/>
              <a:t>Sartre’s Answer</a:t>
            </a:r>
            <a:r>
              <a:rPr lang="en-US" altLang="zh-CN" dirty="0" smtClean="0"/>
              <a:t>: the value of freedom is a criterion by which we can judge others’ choices.</a:t>
            </a:r>
          </a:p>
          <a:p>
            <a:pPr lvl="1"/>
            <a:r>
              <a:rPr lang="en-US" altLang="zh-CN" dirty="0" smtClean="0"/>
              <a:t>“If we define man’s situation as one of free choice…any man who fabricates some deterministic theory, is operating in bad faith…I call his bad faith an error. Here, we cannot avoid making a judgment of truth. Bad faith is obviously a lie because it is a dissimulation of man’s full freedom of commitment.” (EH, pp. 47-8)</a:t>
            </a:r>
          </a:p>
          <a:p>
            <a:pPr lvl="1"/>
            <a:r>
              <a:rPr lang="en-US" altLang="zh-CN" dirty="0" smtClean="0"/>
              <a:t>“I cannot set my own freedom as a goal without also setting the freedom of others as a goal.” (EH, p. 49)</a:t>
            </a:r>
            <a:endParaRPr lang="zh-CN" altLang="en-US" dirty="0"/>
          </a:p>
        </p:txBody>
      </p:sp>
      <p:pic>
        <p:nvPicPr>
          <p:cNvPr id="5" name="Content Placeholder 4" descr="Interview with Antonio Cuesta Marín, author of the book “&lt;strong&gt;Solidarity&lt;/strong&gt; and Self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8888" y="3053674"/>
            <a:ext cx="4270375" cy="2271476"/>
          </a:xfrm>
        </p:spPr>
      </p:pic>
    </p:spTree>
    <p:extLst>
      <p:ext uri="{BB962C8B-B14F-4D97-AF65-F5344CB8AC3E}">
        <p14:creationId xmlns:p14="http://schemas.microsoft.com/office/powerpoint/2010/main" val="27753122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Ethic of freedom</a:t>
            </a:r>
            <a:endParaRPr lang="zh-CN" altLang="en-US" dirty="0"/>
          </a:p>
        </p:txBody>
      </p:sp>
      <p:sp>
        <p:nvSpPr>
          <p:cNvPr id="3" name="Content Placeholder 2"/>
          <p:cNvSpPr>
            <a:spLocks noGrp="1"/>
          </p:cNvSpPr>
          <p:nvPr>
            <p:ph sz="half" idx="1"/>
          </p:nvPr>
        </p:nvSpPr>
        <p:spPr/>
        <p:txBody>
          <a:bodyPr>
            <a:normAutofit fontScale="85000" lnSpcReduction="10000"/>
          </a:bodyPr>
          <a:lstStyle/>
          <a:p>
            <a:r>
              <a:rPr lang="en-US" altLang="zh-CN" dirty="0" smtClean="0"/>
              <a:t>Sartre takes up an example derived from George Eliot and Stendhal. He imagines a young girl in love with a boy already engaged to be married. Does she pursue her passion or resign herself to not being with him “in the name of human solidarity” (EH, p. 50)</a:t>
            </a:r>
          </a:p>
          <a:p>
            <a:r>
              <a:rPr lang="en-US" altLang="zh-CN" dirty="0" smtClean="0"/>
              <a:t>Sartre’s response: </a:t>
            </a:r>
          </a:p>
          <a:p>
            <a:pPr lvl="1"/>
            <a:r>
              <a:rPr lang="en-US" altLang="zh-CN" dirty="0" smtClean="0"/>
              <a:t>“One can choose anything, so long as it involves free commitment.” (EH, p. 51)</a:t>
            </a:r>
          </a:p>
          <a:p>
            <a:pPr lvl="1"/>
            <a:r>
              <a:rPr lang="en-US" altLang="zh-CN" dirty="0" smtClean="0"/>
              <a:t>“The content is always specific; inventiveness is always part of the process. The only thing that counts is whether or not invention is made in the name of freedom.” (EH, p. 50)</a:t>
            </a:r>
          </a:p>
        </p:txBody>
      </p:sp>
      <p:pic>
        <p:nvPicPr>
          <p:cNvPr id="7" name="Content Placeholder 6" descr="Clipart - &lt;strong&gt;Cartoon&lt;/strong&gt; Woman &lt;strong&gt;In Love&lt;/strong&gt;"/>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38626" y="3226012"/>
            <a:ext cx="1581610" cy="1926046"/>
          </a:xfrm>
        </p:spPr>
      </p:pic>
      <p:sp>
        <p:nvSpPr>
          <p:cNvPr id="5" name="Right Arrow 4"/>
          <p:cNvSpPr/>
          <p:nvPr/>
        </p:nvSpPr>
        <p:spPr>
          <a:xfrm rot="19115656">
            <a:off x="7606582" y="3379606"/>
            <a:ext cx="783771" cy="3004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Right Arrow 5"/>
          <p:cNvSpPr/>
          <p:nvPr/>
        </p:nvSpPr>
        <p:spPr>
          <a:xfrm rot="2343238">
            <a:off x="7595924" y="4727087"/>
            <a:ext cx="783771" cy="300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Free photo: &lt;strong&gt;Engagement&lt;/strong&gt;, Marriage, Romantic - Free Image on Pixabay - 7643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112" y="2431876"/>
            <a:ext cx="1973241" cy="1452182"/>
          </a:xfrm>
          <a:prstGeom prst="rect">
            <a:avLst/>
          </a:prstGeom>
        </p:spPr>
      </p:pic>
      <p:sp>
        <p:nvSpPr>
          <p:cNvPr id="10" name="Rectangle 9"/>
          <p:cNvSpPr/>
          <p:nvPr/>
        </p:nvSpPr>
        <p:spPr>
          <a:xfrm>
            <a:off x="8479312" y="5152058"/>
            <a:ext cx="2412840" cy="584775"/>
          </a:xfrm>
          <a:prstGeom prst="rect">
            <a:avLst/>
          </a:prstGeom>
        </p:spPr>
        <p:txBody>
          <a:bodyPr wrap="none">
            <a:spAutoFit/>
          </a:bodyPr>
          <a:lstStyle/>
          <a:p>
            <a:pPr algn="ctr"/>
            <a:r>
              <a:rPr lang="en-US" altLang="zh-CN" sz="3200" b="1" dirty="0">
                <a:ln w="9525">
                  <a:solidFill>
                    <a:schemeClr val="bg1"/>
                  </a:solidFill>
                  <a:prstDash val="solid"/>
                </a:ln>
                <a:effectLst>
                  <a:outerShdw blurRad="12700" dist="38100" dir="2700000" algn="tl" rotWithShape="0">
                    <a:schemeClr val="bg1">
                      <a:lumMod val="50000"/>
                    </a:schemeClr>
                  </a:outerShdw>
                </a:effectLst>
              </a:rPr>
              <a:t>Resignation</a:t>
            </a:r>
          </a:p>
        </p:txBody>
      </p:sp>
    </p:spTree>
    <p:extLst>
      <p:ext uri="{BB962C8B-B14F-4D97-AF65-F5344CB8AC3E}">
        <p14:creationId xmlns:p14="http://schemas.microsoft.com/office/powerpoint/2010/main" val="15861414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Sartre’s Ethic of responsibility</a:t>
            </a:r>
            <a:endParaRPr lang="zh-CN" altLang="en-US" dirty="0"/>
          </a:p>
        </p:txBody>
      </p:sp>
      <p:sp>
        <p:nvSpPr>
          <p:cNvPr id="3" name="Content Placeholder 2"/>
          <p:cNvSpPr>
            <a:spLocks noGrp="1"/>
          </p:cNvSpPr>
          <p:nvPr>
            <p:ph sz="half" idx="1"/>
          </p:nvPr>
        </p:nvSpPr>
        <p:spPr>
          <a:xfrm>
            <a:off x="4538055" y="2638044"/>
            <a:ext cx="5422809" cy="3101982"/>
          </a:xfrm>
        </p:spPr>
        <p:txBody>
          <a:bodyPr>
            <a:normAutofit fontScale="85000" lnSpcReduction="10000"/>
          </a:bodyPr>
          <a:lstStyle/>
          <a:p>
            <a:r>
              <a:rPr lang="en-US" altLang="zh-CN" dirty="0" smtClean="0"/>
              <a:t>Sartre holds that when we make choices, we choose for humanity.</a:t>
            </a:r>
          </a:p>
          <a:p>
            <a:pPr lvl="1"/>
            <a:r>
              <a:rPr lang="en-US" altLang="zh-CN" dirty="0" smtClean="0"/>
              <a:t>“When we say that man chooses himself, not only do we mean that each of us must choose himself, but also that in choosing himself, he is choosing for all men. In fact, in creating the man each of us wills ourselves to be, there is not a single one of our actions that does not at the same time create an image of man as we think he ought to be…If, moreover, existence precedes essence and we will to exist at the same time as we fashion our image, that image is valid for all and for our whole era. Our responsibility…concerns all mankind.” (EH, p. 24)</a:t>
            </a:r>
          </a:p>
          <a:p>
            <a:pPr lvl="1"/>
            <a:r>
              <a:rPr lang="en-US" altLang="zh-CN" dirty="0" smtClean="0"/>
              <a:t>“I am therefore responsible for myself and for everyone else, and I am fashioning a certain image of man as I choose him to be. In choosing myself, I choose man.” (EH, p. 25)</a:t>
            </a:r>
            <a:endParaRPr lang="zh-CN" altLang="en-US" dirty="0"/>
          </a:p>
        </p:txBody>
      </p:sp>
      <p:pic>
        <p:nvPicPr>
          <p:cNvPr id="6" name="Content Placeholder 5" descr="File:Edvard Munch - Two &lt;strong&gt;Human&lt;/strong&gt; &lt;strong&gt;Beings&lt;/strong&gt; (The Lonely Ones) (1905).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14565" y="2871844"/>
            <a:ext cx="2823490" cy="2053447"/>
          </a:xfrm>
        </p:spPr>
      </p:pic>
    </p:spTree>
    <p:extLst>
      <p:ext uri="{BB962C8B-B14F-4D97-AF65-F5344CB8AC3E}">
        <p14:creationId xmlns:p14="http://schemas.microsoft.com/office/powerpoint/2010/main" val="1515932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smtClean="0"/>
              <a:t>Objection 3: </a:t>
            </a:r>
            <a:br>
              <a:rPr lang="en-US" altLang="zh-CN" sz="2400" dirty="0" smtClean="0"/>
            </a:br>
            <a:r>
              <a:rPr lang="en-US" altLang="zh-CN" sz="2400" dirty="0" smtClean="0"/>
              <a:t>existentialist values aren’t serious</a:t>
            </a:r>
            <a:endParaRPr lang="zh-CN" altLang="en-US" sz="2400" dirty="0"/>
          </a:p>
        </p:txBody>
      </p:sp>
      <p:sp>
        <p:nvSpPr>
          <p:cNvPr id="3" name="Content Placeholder 2"/>
          <p:cNvSpPr>
            <a:spLocks noGrp="1"/>
          </p:cNvSpPr>
          <p:nvPr>
            <p:ph sz="half" idx="1"/>
          </p:nvPr>
        </p:nvSpPr>
        <p:spPr>
          <a:xfrm>
            <a:off x="1581912" y="2638044"/>
            <a:ext cx="6024233" cy="3101982"/>
          </a:xfrm>
        </p:spPr>
        <p:txBody>
          <a:bodyPr>
            <a:normAutofit fontScale="92500" lnSpcReduction="10000"/>
          </a:bodyPr>
          <a:lstStyle/>
          <a:p>
            <a:r>
              <a:rPr lang="en-US" altLang="zh-CN" i="1" dirty="0" smtClean="0"/>
              <a:t>Sartre’s Reply</a:t>
            </a:r>
            <a:r>
              <a:rPr lang="en-US" altLang="zh-CN" dirty="0" smtClean="0"/>
              <a:t>: existentialist values are serious—they are all we have in a world without God.</a:t>
            </a:r>
          </a:p>
          <a:p>
            <a:pPr lvl="1"/>
            <a:r>
              <a:rPr lang="en-US" altLang="zh-CN" dirty="0" smtClean="0"/>
              <a:t>“if </a:t>
            </a:r>
            <a:r>
              <a:rPr lang="en-US" altLang="zh-CN" dirty="0"/>
              <a:t>I have eliminated God the father, there has to be someone to invent values…to say that we invest values means neither more nor less than this: life has no meaning </a:t>
            </a:r>
            <a:r>
              <a:rPr lang="en-US" altLang="zh-CN" i="1" dirty="0"/>
              <a:t>a priori</a:t>
            </a:r>
            <a:r>
              <a:rPr lang="en-US" altLang="zh-CN" dirty="0"/>
              <a:t>. Life itself is nothing until it is lived, it is we who give it meaning, and value is nothing more than the meaning that we give it.” (p. 51</a:t>
            </a:r>
            <a:r>
              <a:rPr lang="en-US" altLang="zh-CN" dirty="0" smtClean="0"/>
              <a:t>)</a:t>
            </a:r>
          </a:p>
          <a:p>
            <a:pPr lvl="1"/>
            <a:r>
              <a:rPr lang="en-US" altLang="zh-CN" dirty="0" smtClean="0"/>
              <a:t>Existentialism “is humanism because we remind man that there is no legislator other than himself and that he must, in his abandoned state, make his own choices, and also because we show that it is not by turning inward, but by constantly seeking a goal outside of himself in the form of liberation, or of some special achievement, that man will realize himself as truly human.” (EH, p. 53)</a:t>
            </a:r>
            <a:endParaRPr lang="en-US" altLang="zh-CN" dirty="0"/>
          </a:p>
          <a:p>
            <a:endParaRPr lang="zh-CN" altLang="en-US" dirty="0"/>
          </a:p>
        </p:txBody>
      </p:sp>
      <p:pic>
        <p:nvPicPr>
          <p:cNvPr id="5" name="Content Placeholder 4" descr="9 Ways To &lt;strong&gt;Create&lt;/strong&gt; Time, Space and Stillness For Meaningful Work."/>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39845" y="3318561"/>
            <a:ext cx="2869418" cy="1170312"/>
          </a:xfrm>
          <a:prstGeom prst="rect">
            <a:avLst/>
          </a:prstGeom>
        </p:spPr>
      </p:pic>
    </p:spTree>
    <p:extLst>
      <p:ext uri="{BB962C8B-B14F-4D97-AF65-F5344CB8AC3E}">
        <p14:creationId xmlns:p14="http://schemas.microsoft.com/office/powerpoint/2010/main" val="9635800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Discussion question for tutorial</a:t>
            </a:r>
            <a:endParaRPr lang="zh-CN" altLang="en-US" dirty="0"/>
          </a:p>
        </p:txBody>
      </p:sp>
      <p:sp>
        <p:nvSpPr>
          <p:cNvPr id="3" name="Content Placeholder 2"/>
          <p:cNvSpPr>
            <a:spLocks noGrp="1"/>
          </p:cNvSpPr>
          <p:nvPr>
            <p:ph idx="1"/>
          </p:nvPr>
        </p:nvSpPr>
        <p:spPr/>
        <p:txBody>
          <a:bodyPr/>
          <a:lstStyle/>
          <a:p>
            <a:r>
              <a:rPr lang="en-US" altLang="zh-CN" dirty="0"/>
              <a:t>Is Sartre’s existentialism ‘philosophy as way of life</a:t>
            </a:r>
            <a:r>
              <a:rPr lang="en-US" altLang="zh-CN" dirty="0" smtClean="0"/>
              <a:t>’?</a:t>
            </a:r>
          </a:p>
          <a:p>
            <a:pPr lvl="1"/>
            <a:r>
              <a:rPr lang="en-US" altLang="zh-CN" dirty="0" smtClean="0"/>
              <a:t>Consider the various criteria for ‘philosophy as a way of life’ and decide whether elements of Sartre’s existentialism fit.</a:t>
            </a:r>
            <a:endParaRPr lang="zh-CN" altLang="en-US" dirty="0"/>
          </a:p>
        </p:txBody>
      </p:sp>
    </p:spTree>
    <p:extLst>
      <p:ext uri="{BB962C8B-B14F-4D97-AF65-F5344CB8AC3E}">
        <p14:creationId xmlns:p14="http://schemas.microsoft.com/office/powerpoint/2010/main" val="812010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Bibliography</a:t>
            </a:r>
            <a:endParaRPr lang="zh-CN" altLang="en-US" dirty="0"/>
          </a:p>
        </p:txBody>
      </p:sp>
      <p:sp>
        <p:nvSpPr>
          <p:cNvPr id="3" name="Content Placeholder 2"/>
          <p:cNvSpPr>
            <a:spLocks noGrp="1"/>
          </p:cNvSpPr>
          <p:nvPr>
            <p:ph idx="1"/>
          </p:nvPr>
        </p:nvSpPr>
        <p:spPr/>
        <p:txBody>
          <a:bodyPr>
            <a:normAutofit/>
          </a:bodyPr>
          <a:lstStyle/>
          <a:p>
            <a:r>
              <a:rPr lang="en-US" altLang="zh-CN" dirty="0"/>
              <a:t>Barret, W. (1958). </a:t>
            </a:r>
            <a:r>
              <a:rPr lang="en-US" altLang="zh-CN" i="1" dirty="0"/>
              <a:t>Irrational Man: A Study in Existential Philosophy</a:t>
            </a:r>
            <a:r>
              <a:rPr lang="en-US" altLang="zh-CN" dirty="0"/>
              <a:t>. Anchor Books.</a:t>
            </a:r>
          </a:p>
          <a:p>
            <a:r>
              <a:rPr lang="en-US" altLang="zh-CN" dirty="0"/>
              <a:t>Flynn, T. (2006). </a:t>
            </a:r>
            <a:r>
              <a:rPr lang="en-US" altLang="zh-CN" i="1" dirty="0"/>
              <a:t>Existentialism: A Very Short Introduction</a:t>
            </a:r>
            <a:r>
              <a:rPr lang="en-US" altLang="zh-CN" dirty="0"/>
              <a:t>. Oxford UP.</a:t>
            </a:r>
          </a:p>
          <a:p>
            <a:r>
              <a:rPr lang="en-US" altLang="zh-CN" dirty="0"/>
              <a:t>Sartre, J.P. (2007). </a:t>
            </a:r>
            <a:r>
              <a:rPr lang="en-US" altLang="zh-CN" i="1" dirty="0"/>
              <a:t>Existentialism as a Humanism</a:t>
            </a:r>
            <a:r>
              <a:rPr lang="en-US" altLang="zh-CN" dirty="0"/>
              <a:t>, ed. John </a:t>
            </a:r>
            <a:r>
              <a:rPr lang="en-US" altLang="zh-CN" dirty="0" err="1"/>
              <a:t>Kulka</a:t>
            </a:r>
            <a:r>
              <a:rPr lang="en-US" altLang="zh-CN" dirty="0"/>
              <a:t>. Yale UP</a:t>
            </a:r>
            <a:r>
              <a:rPr lang="en-US" altLang="zh-CN" dirty="0" smtClean="0"/>
              <a:t>.</a:t>
            </a:r>
          </a:p>
          <a:p>
            <a:r>
              <a:rPr lang="en-US" altLang="zh-CN" dirty="0" smtClean="0"/>
              <a:t>Sartre, J.P. </a:t>
            </a:r>
            <a:r>
              <a:rPr lang="en-US" altLang="zh-CN" i="1" dirty="0" smtClean="0"/>
              <a:t>Being and Nothingness</a:t>
            </a:r>
            <a:r>
              <a:rPr lang="en-US" altLang="zh-CN" dirty="0" smtClean="0"/>
              <a:t>, trans. Hazel Barnes. Washington Square Press.</a:t>
            </a:r>
            <a:endParaRPr lang="en-US" altLang="zh-CN" dirty="0"/>
          </a:p>
          <a:p>
            <a:pPr marL="0" indent="0">
              <a:buNone/>
            </a:pPr>
            <a:endParaRPr lang="zh-CN" altLang="en-US" sz="2000" dirty="0"/>
          </a:p>
        </p:txBody>
      </p:sp>
    </p:spTree>
    <p:extLst>
      <p:ext uri="{BB962C8B-B14F-4D97-AF65-F5344CB8AC3E}">
        <p14:creationId xmlns:p14="http://schemas.microsoft.com/office/powerpoint/2010/main" val="2989726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Hellenistic schools</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86140333"/>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6540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Comparison:</a:t>
            </a:r>
            <a:br>
              <a:rPr lang="en-US" altLang="zh-CN" dirty="0" smtClean="0"/>
            </a:br>
            <a:r>
              <a:rPr lang="en-US" altLang="zh-CN" dirty="0" smtClean="0"/>
              <a:t>Stoic &amp; epicurean cosmologies</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95981405"/>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183938" y="6232906"/>
            <a:ext cx="3824124" cy="338554"/>
          </a:xfrm>
          <a:prstGeom prst="rect">
            <a:avLst/>
          </a:prstGeom>
          <a:noFill/>
        </p:spPr>
        <p:txBody>
          <a:bodyPr wrap="none" rtlCol="0">
            <a:spAutoFit/>
          </a:bodyPr>
          <a:lstStyle/>
          <a:p>
            <a:r>
              <a:rPr lang="en-US" altLang="zh-CN" sz="1600" dirty="0" smtClean="0"/>
              <a:t>(see Robin, p. 341; </a:t>
            </a:r>
            <a:r>
              <a:rPr lang="en-US" altLang="zh-CN" sz="1600" dirty="0" err="1" smtClean="0"/>
              <a:t>Hadot</a:t>
            </a:r>
            <a:r>
              <a:rPr lang="en-US" altLang="zh-CN" sz="1600" dirty="0" smtClean="0"/>
              <a:t> 2004, pp. 129-130)</a:t>
            </a:r>
            <a:endParaRPr lang="zh-CN" altLang="en-US" sz="1600" dirty="0"/>
          </a:p>
        </p:txBody>
      </p:sp>
    </p:spTree>
    <p:extLst>
      <p:ext uri="{BB962C8B-B14F-4D97-AF65-F5344CB8AC3E}">
        <p14:creationId xmlns:p14="http://schemas.microsoft.com/office/powerpoint/2010/main" val="2645574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Comparison: </a:t>
            </a:r>
            <a:br>
              <a:rPr lang="en-US" altLang="zh-CN" dirty="0" smtClean="0"/>
            </a:br>
            <a:r>
              <a:rPr lang="en-US" altLang="zh-CN" dirty="0" smtClean="0"/>
              <a:t>three ancient views of happiness</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60673295"/>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940171" y="6225413"/>
            <a:ext cx="2311658" cy="307777"/>
          </a:xfrm>
          <a:prstGeom prst="rect">
            <a:avLst/>
          </a:prstGeom>
          <a:noFill/>
        </p:spPr>
        <p:txBody>
          <a:bodyPr wrap="none" rtlCol="0">
            <a:spAutoFit/>
          </a:bodyPr>
          <a:lstStyle/>
          <a:p>
            <a:r>
              <a:rPr lang="en-US" altLang="zh-CN" sz="1400" dirty="0" smtClean="0"/>
              <a:t>(see Cooper, pp. 191-2, 203ff)</a:t>
            </a:r>
            <a:endParaRPr lang="zh-CN" altLang="en-US" sz="1400" dirty="0"/>
          </a:p>
        </p:txBody>
      </p:sp>
    </p:spTree>
    <p:extLst>
      <p:ext uri="{BB962C8B-B14F-4D97-AF65-F5344CB8AC3E}">
        <p14:creationId xmlns:p14="http://schemas.microsoft.com/office/powerpoint/2010/main" val="34893041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 is existentialism?</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17854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2700</TotalTime>
  <Words>4263</Words>
  <Application>Microsoft Office PowerPoint</Application>
  <PresentationFormat>Widescreen</PresentationFormat>
  <Paragraphs>289</Paragraphs>
  <Slides>58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等线</vt:lpstr>
      <vt:lpstr>华文中宋</vt:lpstr>
      <vt:lpstr>Arial</vt:lpstr>
      <vt:lpstr>Gill Sans MT</vt:lpstr>
      <vt:lpstr>Wingdings</vt:lpstr>
      <vt:lpstr>Parcel</vt:lpstr>
      <vt:lpstr>Introduction to philosophy Lecture 5</vt:lpstr>
      <vt:lpstr>Three ways of conceiving of philosophy</vt:lpstr>
      <vt:lpstr>REVIEW</vt:lpstr>
      <vt:lpstr>Philosophy as a way of life 1</vt:lpstr>
      <vt:lpstr>Philosophy as  way of life 2</vt:lpstr>
      <vt:lpstr>Hellenistic schools</vt:lpstr>
      <vt:lpstr>Comparison: Stoic &amp; epicurean cosmologies</vt:lpstr>
      <vt:lpstr>Comparison:  three ancient views of happiness</vt:lpstr>
      <vt:lpstr>What is existentialism?</vt:lpstr>
      <vt:lpstr>Existentialism: the 4 Major figures</vt:lpstr>
      <vt:lpstr>kierkegaard</vt:lpstr>
      <vt:lpstr>Nietzsche</vt:lpstr>
      <vt:lpstr>Heidegger</vt:lpstr>
      <vt:lpstr>Sartrean existentialism</vt:lpstr>
      <vt:lpstr>Sartre’s life</vt:lpstr>
      <vt:lpstr>Sartre’s Major Works</vt:lpstr>
      <vt:lpstr>Sartre’s Phenomenology</vt:lpstr>
      <vt:lpstr>Background:  Husserl’s phenomenology</vt:lpstr>
      <vt:lpstr>Phenomenological existentialism</vt:lpstr>
      <vt:lpstr>Discussion question:</vt:lpstr>
      <vt:lpstr>pre-reflective consciousness</vt:lpstr>
      <vt:lpstr>consciousness</vt:lpstr>
      <vt:lpstr>Two kinds of Being</vt:lpstr>
      <vt:lpstr>Bad Faith</vt:lpstr>
      <vt:lpstr>The Lie</vt:lpstr>
      <vt:lpstr>The Lie</vt:lpstr>
      <vt:lpstr>Discussion Question:</vt:lpstr>
      <vt:lpstr>The difficulty with ‘bad faith’</vt:lpstr>
      <vt:lpstr>Example 1: hand-Holding</vt:lpstr>
      <vt:lpstr>Example 2: the waiter</vt:lpstr>
      <vt:lpstr>Being one’s Social role</vt:lpstr>
      <vt:lpstr>Transcendence of social roles</vt:lpstr>
      <vt:lpstr>Why “bad faith”?</vt:lpstr>
      <vt:lpstr>The Human situation</vt:lpstr>
      <vt:lpstr>Two forms of bad faith</vt:lpstr>
      <vt:lpstr>Existentialism is a humanism</vt:lpstr>
      <vt:lpstr>Background: Human nature in Confucian philosophy</vt:lpstr>
      <vt:lpstr>background: Human nature in modern western political philosophy</vt:lpstr>
      <vt:lpstr>Central idea of existentialism</vt:lpstr>
      <vt:lpstr>Example: knife maker </vt:lpstr>
      <vt:lpstr>god as “superlative artisan”</vt:lpstr>
      <vt:lpstr>Existentialism = No Human Nature</vt:lpstr>
      <vt:lpstr>From human nature to  The human condition</vt:lpstr>
      <vt:lpstr>Sartre’s ethic of responsibility (1): “Man is condemned to be free”</vt:lpstr>
      <vt:lpstr>anguish</vt:lpstr>
      <vt:lpstr>abandonment</vt:lpstr>
      <vt:lpstr>Can religion or philosophy provide an answer?</vt:lpstr>
      <vt:lpstr>What about our feelings?</vt:lpstr>
      <vt:lpstr>What about consulting someone?</vt:lpstr>
      <vt:lpstr>Not choosing isn’t an option</vt:lpstr>
      <vt:lpstr>Freedom to choose</vt:lpstr>
      <vt:lpstr>Objection 1: arbitrary choice</vt:lpstr>
      <vt:lpstr>Objection 2: inability to judge others</vt:lpstr>
      <vt:lpstr>Ethic of freedom</vt:lpstr>
      <vt:lpstr>Sartre’s Ethic of responsibility</vt:lpstr>
      <vt:lpstr>Objection 3:  existentialist values aren’t serious</vt:lpstr>
      <vt:lpstr>Discussion question for tutorial</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Lucas Scripter (HSS)</dc:creator>
  <cp:lastModifiedBy>Dr. Lucas Scripter (HSS)</cp:lastModifiedBy>
  <cp:revision>236</cp:revision>
  <dcterms:created xsi:type="dcterms:W3CDTF">2018-01-08T05:13:13Z</dcterms:created>
  <dcterms:modified xsi:type="dcterms:W3CDTF">2018-10-10T07:07:48Z</dcterms:modified>
</cp:coreProperties>
</file>